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7" r:id="rId2"/>
    <p:sldId id="478" r:id="rId3"/>
    <p:sldId id="479" r:id="rId4"/>
    <p:sldId id="418" r:id="rId5"/>
    <p:sldId id="480" r:id="rId6"/>
    <p:sldId id="481" r:id="rId7"/>
    <p:sldId id="511" r:id="rId8"/>
    <p:sldId id="512" r:id="rId9"/>
    <p:sldId id="513" r:id="rId10"/>
    <p:sldId id="514" r:id="rId11"/>
    <p:sldId id="515" r:id="rId12"/>
    <p:sldId id="516" r:id="rId13"/>
    <p:sldId id="517" r:id="rId14"/>
    <p:sldId id="518" r:id="rId15"/>
    <p:sldId id="550" r:id="rId16"/>
    <p:sldId id="551" r:id="rId17"/>
    <p:sldId id="520" r:id="rId18"/>
    <p:sldId id="555" r:id="rId19"/>
    <p:sldId id="521" r:id="rId20"/>
    <p:sldId id="522" r:id="rId21"/>
    <p:sldId id="523" r:id="rId22"/>
    <p:sldId id="524" r:id="rId23"/>
    <p:sldId id="525" r:id="rId24"/>
    <p:sldId id="526" r:id="rId25"/>
    <p:sldId id="527" r:id="rId26"/>
    <p:sldId id="528" r:id="rId27"/>
    <p:sldId id="529" r:id="rId28"/>
    <p:sldId id="530" r:id="rId29"/>
    <p:sldId id="531" r:id="rId30"/>
    <p:sldId id="532" r:id="rId31"/>
    <p:sldId id="533" r:id="rId32"/>
    <p:sldId id="534" r:id="rId33"/>
    <p:sldId id="535" r:id="rId34"/>
    <p:sldId id="536" r:id="rId35"/>
    <p:sldId id="537" r:id="rId36"/>
    <p:sldId id="538" r:id="rId37"/>
    <p:sldId id="539" r:id="rId38"/>
    <p:sldId id="540" r:id="rId39"/>
    <p:sldId id="541" r:id="rId40"/>
    <p:sldId id="542" r:id="rId41"/>
    <p:sldId id="552" r:id="rId42"/>
    <p:sldId id="553" r:id="rId43"/>
    <p:sldId id="554" r:id="rId44"/>
    <p:sldId id="543" r:id="rId45"/>
    <p:sldId id="544" r:id="rId46"/>
    <p:sldId id="545" r:id="rId47"/>
    <p:sldId id="546" r:id="rId48"/>
    <p:sldId id="547" r:id="rId49"/>
    <p:sldId id="548" r:id="rId50"/>
    <p:sldId id="549" r:id="rId51"/>
    <p:sldId id="410" r:id="rId52"/>
    <p:sldId id="411" r:id="rId53"/>
    <p:sldId id="289" r:id="rId5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Hanson" initials="JH" lastIdx="1" clrIdx="0">
    <p:extLst>
      <p:ext uri="{19B8F6BF-5375-455C-9EA6-DF929625EA0E}">
        <p15:presenceInfo xmlns:p15="http://schemas.microsoft.com/office/powerpoint/2012/main" userId="Jeffrey Hanson" providerId="None"/>
      </p:ext>
    </p:extLst>
  </p:cmAuthor>
  <p:cmAuthor id="2" name="Jeffrey Owen Hanson" initials="JOH" lastIdx="7" clrIdx="1">
    <p:extLst>
      <p:ext uri="{19B8F6BF-5375-455C-9EA6-DF929625EA0E}">
        <p15:presenceInfo xmlns:p15="http://schemas.microsoft.com/office/powerpoint/2012/main" userId="Jeffrey Owen Han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8E8E"/>
    <a:srgbClr val="4F4E62"/>
    <a:srgbClr val="8B8B8C"/>
    <a:srgbClr val="FF9900"/>
    <a:srgbClr val="FF0000"/>
    <a:srgbClr val="FFCC99"/>
    <a:srgbClr val="CC9900"/>
    <a:srgbClr val="00B0F0"/>
    <a:srgbClr val="95B3D7"/>
    <a:srgbClr val="004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1576" autoAdjust="0"/>
  </p:normalViewPr>
  <p:slideViewPr>
    <p:cSldViewPr snapToGrid="0">
      <p:cViewPr>
        <p:scale>
          <a:sx n="125" d="100"/>
          <a:sy n="125" d="100"/>
        </p:scale>
        <p:origin x="1158" y="6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3EDDD-3DA3-4AAC-95AA-050495F7F225}" type="datetimeFigureOut">
              <a:rPr lang="en-AU" smtClean="0"/>
              <a:t>23/05/2023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4E95D-E11A-4D61-AA35-B3ECB22C3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7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not all remaining habitat can be preserved</a:t>
            </a:r>
          </a:p>
          <a:p>
            <a:r>
              <a:rPr lang="en-AU" dirty="0"/>
              <a:t>- achieve conservation objectives for minimal cost</a:t>
            </a:r>
          </a:p>
          <a:p>
            <a:r>
              <a:rPr lang="en-AU" dirty="0"/>
              <a:t>- modern systematic conservation planning primarily focusses on representing species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however, this ignores intra-specific biodiversity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B435CA-C371-4DED-9C4C-6273828C0F3B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397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not all remaining habitat can be preserved</a:t>
            </a:r>
          </a:p>
          <a:p>
            <a:r>
              <a:rPr lang="en-AU" dirty="0"/>
              <a:t>- achieve conservation objectives for minimal cost</a:t>
            </a:r>
          </a:p>
          <a:p>
            <a:r>
              <a:rPr lang="en-AU" dirty="0"/>
              <a:t>- modern systematic conservation planning primarily focusses on representing species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however, this ignores intra-specific biodiversity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B435CA-C371-4DED-9C4C-6273828C0F3B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7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- not all remaining habitat can be preserved</a:t>
            </a:r>
          </a:p>
          <a:p>
            <a:r>
              <a:rPr lang="en-AU" dirty="0"/>
              <a:t>- achieve conservation objectives for minimal cost</a:t>
            </a:r>
          </a:p>
          <a:p>
            <a:r>
              <a:rPr lang="en-AU" dirty="0"/>
              <a:t>- modern systematic conservation planning primarily focusses on representing species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however, this ignores intra-specific biodiversity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B435CA-C371-4DED-9C4C-6273828C0F3B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626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4E95D-E11A-4D61-AA35-B3ECB22C38A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701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4E95D-E11A-4D61-AA35-B3ECB22C38A2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420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819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155" y="-249828"/>
            <a:ext cx="8542867" cy="1919001"/>
          </a:xfrm>
        </p:spPr>
        <p:txBody>
          <a:bodyPr>
            <a:noAutofit/>
          </a:bodyPr>
          <a:lstStyle/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rioritizr</a:t>
            </a:r>
            <a:r>
              <a:rPr lang="en-AU" sz="4000" b="1" dirty="0"/>
              <a:t/>
            </a:r>
            <a:br>
              <a:rPr lang="en-AU" sz="4000" b="1" dirty="0"/>
            </a:br>
            <a:r>
              <a:rPr lang="en-AU" sz="4000" dirty="0" smtClean="0">
                <a:solidFill>
                  <a:schemeClr val="tx1"/>
                </a:solidFill>
              </a:rPr>
              <a:t>Systematic conservation planning in </a:t>
            </a:r>
            <a:r>
              <a:rPr lang="en-AU" sz="4000" dirty="0">
                <a:solidFill>
                  <a:schemeClr val="bg1"/>
                </a:solidFill>
              </a:rPr>
              <a:t>R </a:t>
            </a:r>
            <a:r>
              <a:rPr lang="en-AU" sz="4000" dirty="0" err="1">
                <a:solidFill>
                  <a:schemeClr val="bg1"/>
                </a:solidFill>
              </a:rPr>
              <a:t>R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38550"/>
            <a:ext cx="7560840" cy="609600"/>
          </a:xfrm>
        </p:spPr>
        <p:txBody>
          <a:bodyPr>
            <a:normAutofit/>
          </a:bodyPr>
          <a:lstStyle/>
          <a:p>
            <a:r>
              <a:rPr lang="en-AU" dirty="0" smtClean="0">
                <a:solidFill>
                  <a:schemeClr val="tx1"/>
                </a:solidFill>
              </a:rPr>
              <a:t>Jeffrey Hanson</a:t>
            </a:r>
            <a:endParaRPr lang="en-AU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9155" y="4479765"/>
            <a:ext cx="4604759" cy="443584"/>
            <a:chOff x="259155" y="4479765"/>
            <a:chExt cx="4604759" cy="443584"/>
          </a:xfrm>
        </p:grpSpPr>
        <p:pic>
          <p:nvPicPr>
            <p:cNvPr id="1026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32334" y="4479765"/>
              <a:ext cx="413158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200" dirty="0"/>
                <a:t>j</a:t>
              </a:r>
              <a:r>
                <a:rPr lang="en-AU" sz="2200" dirty="0" smtClean="0"/>
                <a:t>effrey.hanson@uqconnect.edu.au</a:t>
              </a:r>
              <a:endParaRPr lang="en-AU" sz="22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808626" y="4497845"/>
            <a:ext cx="2034808" cy="430887"/>
            <a:chOff x="6059800" y="6034020"/>
            <a:chExt cx="2034808" cy="574516"/>
          </a:xfrm>
        </p:grpSpPr>
        <p:pic>
          <p:nvPicPr>
            <p:cNvPr id="1028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089765"/>
              <a:ext cx="398149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497183" y="6034020"/>
              <a:ext cx="1597425" cy="574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200" dirty="0" smtClean="0"/>
                <a:t>prioritizr.net</a:t>
              </a:r>
              <a:endParaRPr lang="en-AU" sz="2200" dirty="0"/>
            </a:p>
          </p:txBody>
        </p:sp>
      </p:grpSp>
      <p:pic>
        <p:nvPicPr>
          <p:cNvPr id="9218" name="Picture 2" descr="Image result for r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323" y="827716"/>
            <a:ext cx="682625" cy="52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802" y="1981734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67210" y="1356092"/>
            <a:ext cx="172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Session 1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65122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 smtClean="0"/>
              <a:t>CARE </a:t>
            </a:r>
            <a:r>
              <a:rPr lang="en-AU" dirty="0"/>
              <a:t>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003" y="1008801"/>
            <a:ext cx="4278869" cy="3602249"/>
          </a:xfrm>
        </p:spPr>
        <p:txBody>
          <a:bodyPr>
            <a:noAutofit/>
          </a:bodyPr>
          <a:lstStyle/>
          <a:p>
            <a:r>
              <a:rPr lang="en-AU" sz="4000" dirty="0"/>
              <a:t>Comprehensive</a:t>
            </a:r>
          </a:p>
          <a:p>
            <a:r>
              <a:rPr lang="en-AU" sz="4000" dirty="0"/>
              <a:t>Adequate</a:t>
            </a:r>
          </a:p>
          <a:p>
            <a:r>
              <a:rPr lang="en-AU" sz="4000" dirty="0"/>
              <a:t>Representative</a:t>
            </a:r>
          </a:p>
          <a:p>
            <a:r>
              <a:rPr lang="en-AU" sz="4000" dirty="0"/>
              <a:t>Efficient</a:t>
            </a:r>
          </a:p>
          <a:p>
            <a:endParaRPr lang="en-AU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267763" y="4830707"/>
            <a:ext cx="493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Kukkala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&amp; 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Moilanen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en-AU" dirty="0">
                <a:solidFill>
                  <a:prstClr val="white"/>
                </a:solidFill>
                <a:latin typeface="Calibri"/>
              </a:rPr>
              <a:t>(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2013) </a:t>
            </a:r>
            <a:r>
              <a:rPr kumimoji="0" lang="en-A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DOI:10.1111/brv.12008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992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 smtClean="0"/>
              <a:t>CARE </a:t>
            </a:r>
            <a:r>
              <a:rPr lang="en-AU" dirty="0"/>
              <a:t>Principles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368800" y="1063229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47360" y="2678109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versus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511040" y="1200150"/>
            <a:ext cx="159512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170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35" y="131256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1328263"/>
            <a:ext cx="378617" cy="3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164435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360" y="1740270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482" y="1190172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118" y="1787173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318" y="1829435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905" y="1190172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4382714" y="3331493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6719514" y="3468414"/>
            <a:ext cx="159512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7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649" y="3580827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274" y="3596527"/>
            <a:ext cx="378617" cy="37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314" y="391261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74" y="4008534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96" y="3458436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032" y="4055437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232" y="4097699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0" descr="http://phylopic.org/assets/images/submissions/b8daba4a-be30-4fd6-9457-e9f868eef84c.thumb.png"/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819" y="3458436"/>
            <a:ext cx="484071" cy="48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83" y="715913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Multiply 95"/>
          <p:cNvSpPr/>
          <p:nvPr/>
        </p:nvSpPr>
        <p:spPr>
          <a:xfrm>
            <a:off x="7881363" y="2741981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34003" y="1008801"/>
            <a:ext cx="4278869" cy="360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4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Comprehensive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Adequate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Representative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Efficient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232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 smtClean="0"/>
              <a:t>CARE </a:t>
            </a:r>
            <a:r>
              <a:rPr lang="en-AU" dirty="0"/>
              <a:t>Principles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368800" y="1063229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47360" y="2678109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versus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511040" y="1200150"/>
            <a:ext cx="159512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170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335" y="131256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655" y="1826738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650" y="184856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895" y="1613098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412872" y="3324440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780152" y="3461361"/>
            <a:ext cx="159512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407" y="357377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727" y="408794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722" y="4109775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967" y="3874309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83" y="715913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Multiply 25"/>
          <p:cNvSpPr/>
          <p:nvPr/>
        </p:nvSpPr>
        <p:spPr>
          <a:xfrm>
            <a:off x="7881363" y="2741981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34003" y="1008801"/>
            <a:ext cx="4278869" cy="360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Comprehensive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4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Adequate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Representative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Efficient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921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 smtClean="0"/>
              <a:t>CARE </a:t>
            </a:r>
            <a:r>
              <a:rPr lang="en-AU" dirty="0"/>
              <a:t>Principles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547360" y="2678109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versus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254198" y="934584"/>
            <a:ext cx="4064000" cy="1544320"/>
            <a:chOff x="4368800" y="3395000"/>
            <a:chExt cx="4064000" cy="1544320"/>
          </a:xfrm>
        </p:grpSpPr>
        <p:sp>
          <p:nvSpPr>
            <p:cNvPr id="20" name="Rectangle 19"/>
            <p:cNvSpPr/>
            <p:nvPr/>
          </p:nvSpPr>
          <p:spPr>
            <a:xfrm>
              <a:off x="4368800" y="3395000"/>
              <a:ext cx="4064000" cy="1544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748749" y="3696101"/>
              <a:ext cx="1571827" cy="1121460"/>
              <a:chOff x="6748749" y="3656757"/>
              <a:chExt cx="1571827" cy="1121460"/>
            </a:xfrm>
          </p:grpSpPr>
          <p:pic>
            <p:nvPicPr>
              <p:cNvPr id="25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5266" y="369890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3300" y="3656757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8749" y="4196149"/>
                <a:ext cx="1571827" cy="582068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4511040" y="3570021"/>
              <a:ext cx="1600200" cy="1261059"/>
              <a:chOff x="4511040" y="3608121"/>
              <a:chExt cx="1600200" cy="1261059"/>
            </a:xfrm>
          </p:grpSpPr>
          <p:pic>
            <p:nvPicPr>
              <p:cNvPr id="22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0531" y="3694013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5219" y="406730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4150" y="385872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804"/>
              <a:stretch/>
            </p:blipFill>
            <p:spPr>
              <a:xfrm>
                <a:off x="4511041" y="4282989"/>
                <a:ext cx="883306" cy="582068"/>
              </a:xfrm>
              <a:prstGeom prst="rect">
                <a:avLst/>
              </a:prstGeom>
            </p:spPr>
          </p:pic>
          <p:pic>
            <p:nvPicPr>
              <p:cNvPr id="1028" name="Picture 4" descr="holy family catholic church&#10;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377" r="54635" b="-459"/>
              <a:stretch/>
            </p:blipFill>
            <p:spPr bwMode="auto">
              <a:xfrm>
                <a:off x="5391776" y="4535162"/>
                <a:ext cx="719464" cy="3340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Rectangle 33"/>
              <p:cNvSpPr/>
              <p:nvPr/>
            </p:nvSpPr>
            <p:spPr>
              <a:xfrm>
                <a:off x="4511040" y="3608121"/>
                <a:ext cx="1595120" cy="125857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4254198" y="3339196"/>
            <a:ext cx="4064000" cy="1544320"/>
            <a:chOff x="4368800" y="3395000"/>
            <a:chExt cx="4064000" cy="1544320"/>
          </a:xfrm>
        </p:grpSpPr>
        <p:sp>
          <p:nvSpPr>
            <p:cNvPr id="64" name="Rectangle 63"/>
            <p:cNvSpPr/>
            <p:nvPr/>
          </p:nvSpPr>
          <p:spPr>
            <a:xfrm>
              <a:off x="4368800" y="3395000"/>
              <a:ext cx="4064000" cy="1544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6736080" y="3571265"/>
              <a:ext cx="1595120" cy="1258570"/>
              <a:chOff x="6736080" y="3531921"/>
              <a:chExt cx="1595120" cy="125857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6736080" y="3531921"/>
                <a:ext cx="1595120" cy="1258570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74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5266" y="369890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3300" y="3656757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48749" y="4196149"/>
                <a:ext cx="1571827" cy="582068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4511041" y="3655913"/>
              <a:ext cx="1600199" cy="1175167"/>
              <a:chOff x="4511041" y="3694013"/>
              <a:chExt cx="1600199" cy="1175167"/>
            </a:xfrm>
          </p:grpSpPr>
          <p:pic>
            <p:nvPicPr>
              <p:cNvPr id="67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0531" y="3694013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5219" y="406730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2" descr="http://phylopic.org/assets/images/submissions/416ec8c6-0ed1-4c9f-b4a4-8c1ef6496e84.thumb.png"/>
              <p:cNvPicPr>
                <a:picLocks noChangeAspect="1" noChangeArrowheads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4150" y="3858725"/>
                <a:ext cx="470931" cy="4709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804"/>
              <a:stretch/>
            </p:blipFill>
            <p:spPr>
              <a:xfrm>
                <a:off x="4511041" y="4282989"/>
                <a:ext cx="883306" cy="582068"/>
              </a:xfrm>
              <a:prstGeom prst="rect">
                <a:avLst/>
              </a:prstGeom>
            </p:spPr>
          </p:pic>
          <p:pic>
            <p:nvPicPr>
              <p:cNvPr id="71" name="Picture 4" descr="holy family catholic church&#10;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377" r="54635" b="-459"/>
              <a:stretch/>
            </p:blipFill>
            <p:spPr bwMode="auto">
              <a:xfrm>
                <a:off x="5391776" y="4535162"/>
                <a:ext cx="719464" cy="3340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7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83" y="715913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Multiply 27"/>
          <p:cNvSpPr/>
          <p:nvPr/>
        </p:nvSpPr>
        <p:spPr>
          <a:xfrm>
            <a:off x="7881363" y="2741981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Content Placeholder 2"/>
          <p:cNvSpPr>
            <a:spLocks noGrp="1"/>
          </p:cNvSpPr>
          <p:nvPr>
            <p:ph idx="1"/>
          </p:nvPr>
        </p:nvSpPr>
        <p:spPr>
          <a:xfrm>
            <a:off x="134003" y="1008801"/>
            <a:ext cx="4278869" cy="3602249"/>
          </a:xfrm>
        </p:spPr>
        <p:txBody>
          <a:bodyPr>
            <a:noAutofit/>
          </a:bodyPr>
          <a:lstStyle/>
          <a:p>
            <a:r>
              <a:rPr lang="en-AU" sz="4000" dirty="0"/>
              <a:t>Comprehensive</a:t>
            </a:r>
          </a:p>
          <a:p>
            <a:r>
              <a:rPr lang="en-AU" sz="4000" dirty="0"/>
              <a:t>Adequate</a:t>
            </a:r>
          </a:p>
          <a:p>
            <a:r>
              <a:rPr lang="en-AU" sz="4000" b="1" u="sng" dirty="0"/>
              <a:t>Representative</a:t>
            </a:r>
          </a:p>
          <a:p>
            <a:r>
              <a:rPr lang="en-AU" sz="4000" dirty="0"/>
              <a:t>Efficient</a:t>
            </a:r>
          </a:p>
          <a:p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388132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899"/>
            <a:ext cx="8229600" cy="857250"/>
          </a:xfrm>
        </p:spPr>
        <p:txBody>
          <a:bodyPr/>
          <a:lstStyle/>
          <a:p>
            <a:r>
              <a:rPr lang="en-AU" dirty="0" smtClean="0"/>
              <a:t>CARE </a:t>
            </a:r>
            <a:r>
              <a:rPr lang="en-AU" dirty="0"/>
              <a:t>Principles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368800" y="1063229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547360" y="2678109"/>
            <a:ext cx="140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versus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511040" y="1200150"/>
            <a:ext cx="87376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170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35" y="1312563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164435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36" y="174718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865" y="1263037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4368800" y="3324440"/>
            <a:ext cx="4064000" cy="1544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994400" y="3461361"/>
            <a:ext cx="2326640" cy="125857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35" y="357377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390556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36" y="400839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865" y="3564888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783" y="715913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Multiply 31"/>
          <p:cNvSpPr/>
          <p:nvPr/>
        </p:nvSpPr>
        <p:spPr>
          <a:xfrm>
            <a:off x="7881363" y="2741981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34003" y="1008801"/>
            <a:ext cx="4278869" cy="360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Comprehensive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Adequate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Representative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4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Efficient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89" y="1954891"/>
            <a:ext cx="812045" cy="6383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86" y="4369514"/>
            <a:ext cx="812045" cy="6383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222" y="3569304"/>
            <a:ext cx="812045" cy="6383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363" y="4369514"/>
            <a:ext cx="812045" cy="6383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59" y="3539356"/>
            <a:ext cx="812045" cy="6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53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4EA2-411A-4985-99DD-889B4208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0" y="-45506"/>
            <a:ext cx="8229600" cy="857250"/>
          </a:xfrm>
        </p:spPr>
        <p:txBody>
          <a:bodyPr/>
          <a:lstStyle/>
          <a:p>
            <a:r>
              <a:rPr lang="en-AU" dirty="0"/>
              <a:t>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E518-3E05-40B6-9A2E-81F9AA99B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9658"/>
            <a:ext cx="8229600" cy="13528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2800" dirty="0"/>
              <a:t>“improve population resilience to disturbance, increase metapopulation viability, promote genetic diversity and maintain energetic pathways among ecosystems”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06BC0-551C-424A-9FF3-AE5B8B32DA5D}"/>
              </a:ext>
            </a:extLst>
          </p:cNvPr>
          <p:cNvSpPr txBox="1"/>
          <p:nvPr/>
        </p:nvSpPr>
        <p:spPr>
          <a:xfrm>
            <a:off x="2443396" y="4759376"/>
            <a:ext cx="66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Daigle et al. (2020) Methods </a:t>
            </a:r>
            <a:r>
              <a:rPr lang="en-AU" dirty="0" err="1"/>
              <a:t>Ecol</a:t>
            </a:r>
            <a:r>
              <a:rPr lang="en-AU" dirty="0"/>
              <a:t> </a:t>
            </a:r>
            <a:r>
              <a:rPr lang="en-AU" dirty="0" err="1"/>
              <a:t>Evol</a:t>
            </a:r>
            <a:r>
              <a:rPr lang="en-AU" dirty="0"/>
              <a:t>, DOI:10.1111/2041-210X.13349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D5F037-8F0E-4F03-8D39-AD8D0B6F40EC}"/>
              </a:ext>
            </a:extLst>
          </p:cNvPr>
          <p:cNvGrpSpPr/>
          <p:nvPr/>
        </p:nvGrpSpPr>
        <p:grpSpPr>
          <a:xfrm>
            <a:off x="457200" y="2257912"/>
            <a:ext cx="4136400" cy="2451937"/>
            <a:chOff x="457200" y="2477831"/>
            <a:chExt cx="4136400" cy="24519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AB9794-4A3F-4C39-B028-4A656DF8A420}"/>
                </a:ext>
              </a:extLst>
            </p:cNvPr>
            <p:cNvSpPr/>
            <p:nvPr/>
          </p:nvSpPr>
          <p:spPr>
            <a:xfrm>
              <a:off x="457200" y="2611368"/>
              <a:ext cx="4136400" cy="2318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" name="Picture 6" descr="http://phylopic.org/assets/images/submissions/b9d5547b-773c-46c8-841a-0846ff7f09ab.thumb.png">
              <a:extLst>
                <a:ext uri="{FF2B5EF4-FFF2-40B4-BE49-F238E27FC236}">
                  <a16:creationId xmlns:a16="http://schemas.microsoft.com/office/drawing/2014/main" id="{949867A0-D9EC-4804-A146-903965512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195" y="2546088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72FA92B8-6F03-4944-9F41-997BA31B4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69" y="27788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24958F09-4F47-4FC4-8D7C-43757822F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1304" y="2836355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http://phylopic.org/assets/images/submissions/b9d5547b-773c-46c8-841a-0846ff7f09ab.thumb.png">
              <a:extLst>
                <a:ext uri="{FF2B5EF4-FFF2-40B4-BE49-F238E27FC236}">
                  <a16:creationId xmlns:a16="http://schemas.microsoft.com/office/drawing/2014/main" id="{4E751531-CB5C-4A98-88FB-FB8A84561A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17" y="2872462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http://phylopic.org/assets/images/submissions/b9d5547b-773c-46c8-841a-0846ff7f09ab.thumb.png">
              <a:extLst>
                <a:ext uri="{FF2B5EF4-FFF2-40B4-BE49-F238E27FC236}">
                  <a16:creationId xmlns:a16="http://schemas.microsoft.com/office/drawing/2014/main" id="{DADE6914-550F-49A4-B2A7-882B39E7F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988" y="307182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http://phylopic.org/assets/images/submissions/b9d5547b-773c-46c8-841a-0846ff7f09ab.thumb.png">
              <a:extLst>
                <a:ext uri="{FF2B5EF4-FFF2-40B4-BE49-F238E27FC236}">
                  <a16:creationId xmlns:a16="http://schemas.microsoft.com/office/drawing/2014/main" id="{FA5DB4A8-857D-4F73-9557-E9D413A562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5614" y="247783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B2094E-325E-4EAF-AC09-36F81F73B0BC}"/>
                </a:ext>
              </a:extLst>
            </p:cNvPr>
            <p:cNvSpPr/>
            <p:nvPr/>
          </p:nvSpPr>
          <p:spPr>
            <a:xfrm>
              <a:off x="3074400" y="2692800"/>
              <a:ext cx="1410549" cy="90529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59EFB2-BE22-42F2-87B9-AA9553994D4D}"/>
                </a:ext>
              </a:extLst>
            </p:cNvPr>
            <p:cNvSpPr/>
            <p:nvPr/>
          </p:nvSpPr>
          <p:spPr>
            <a:xfrm>
              <a:off x="574675" y="2710845"/>
              <a:ext cx="1405326" cy="106385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AF9219-F090-46C7-8649-1D295C1FA895}"/>
              </a:ext>
            </a:extLst>
          </p:cNvPr>
          <p:cNvGrpSpPr/>
          <p:nvPr/>
        </p:nvGrpSpPr>
        <p:grpSpPr>
          <a:xfrm>
            <a:off x="4863249" y="2235533"/>
            <a:ext cx="4136400" cy="2451937"/>
            <a:chOff x="457200" y="2477831"/>
            <a:chExt cx="4136400" cy="245193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995F684-E047-4152-85CC-CA7D8E740029}"/>
                </a:ext>
              </a:extLst>
            </p:cNvPr>
            <p:cNvSpPr/>
            <p:nvPr/>
          </p:nvSpPr>
          <p:spPr>
            <a:xfrm>
              <a:off x="457200" y="2611368"/>
              <a:ext cx="4136400" cy="2318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7" name="Picture 6" descr="http://phylopic.org/assets/images/submissions/b9d5547b-773c-46c8-841a-0846ff7f09ab.thumb.png">
              <a:extLst>
                <a:ext uri="{FF2B5EF4-FFF2-40B4-BE49-F238E27FC236}">
                  <a16:creationId xmlns:a16="http://schemas.microsoft.com/office/drawing/2014/main" id="{7C3041B0-206F-4142-88C3-D691A2696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195" y="2546088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C3C9FDDE-F20C-4350-8EC9-DE47886001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69" y="27788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301B2949-2BD7-41C9-843E-1DE7D14B07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1304" y="2836355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http://phylopic.org/assets/images/submissions/b9d5547b-773c-46c8-841a-0846ff7f09ab.thumb.png">
              <a:extLst>
                <a:ext uri="{FF2B5EF4-FFF2-40B4-BE49-F238E27FC236}">
                  <a16:creationId xmlns:a16="http://schemas.microsoft.com/office/drawing/2014/main" id="{57C2D3A6-38AA-4D74-AB99-F58C60F32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17" y="2872462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http://phylopic.org/assets/images/submissions/b9d5547b-773c-46c8-841a-0846ff7f09ab.thumb.png">
              <a:extLst>
                <a:ext uri="{FF2B5EF4-FFF2-40B4-BE49-F238E27FC236}">
                  <a16:creationId xmlns:a16="http://schemas.microsoft.com/office/drawing/2014/main" id="{B1E46E7A-A118-462B-8CA2-F6CAD241D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988" y="307182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http://phylopic.org/assets/images/submissions/b9d5547b-773c-46c8-841a-0846ff7f09ab.thumb.png">
              <a:extLst>
                <a:ext uri="{FF2B5EF4-FFF2-40B4-BE49-F238E27FC236}">
                  <a16:creationId xmlns:a16="http://schemas.microsoft.com/office/drawing/2014/main" id="{8940F0CA-C96B-471D-9F72-8A553BCD7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5614" y="247783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1C31D4D-1776-4D81-9DAA-0C5020189788}"/>
                </a:ext>
              </a:extLst>
            </p:cNvPr>
            <p:cNvSpPr/>
            <p:nvPr/>
          </p:nvSpPr>
          <p:spPr>
            <a:xfrm>
              <a:off x="574675" y="2710845"/>
              <a:ext cx="1405326" cy="2110948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1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B256196E-C666-44B8-8F04-6B8D6C990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85" y="3818836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E98BC617-2F5D-42E2-9B57-757C5CEBC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098" y="385494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08C65A86-E8AB-4C99-B7C0-0AB548F12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95" y="346031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phylopic.org/assets/images/submissions/416ec8c6-0ed1-4c9f-b4a4-8c1ef6496e84.thumb.png">
            <a:extLst>
              <a:ext uri="{FF2B5EF4-FFF2-40B4-BE49-F238E27FC236}">
                <a16:creationId xmlns:a16="http://schemas.microsoft.com/office/drawing/2014/main" id="{D69368D7-3601-47BB-B76B-11A6B7E64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819" y="3819054"/>
            <a:ext cx="470931" cy="47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8B7167A5-493A-406F-A239-085FBABF2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032" y="3855161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40EC1E26-8A25-41A9-A15A-9A34BDB02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29" y="346053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://www.clker.com/cliparts/2/k/n/l/C/Q/transparent-green-checkmark-md.png">
            <a:extLst>
              <a:ext uri="{FF2B5EF4-FFF2-40B4-BE49-F238E27FC236}">
                <a16:creationId xmlns:a16="http://schemas.microsoft.com/office/drawing/2014/main" id="{5124E996-FE20-4A0C-99AE-93C457AB5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538" y="3607760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Multiply 46">
            <a:extLst>
              <a:ext uri="{FF2B5EF4-FFF2-40B4-BE49-F238E27FC236}">
                <a16:creationId xmlns:a16="http://schemas.microsoft.com/office/drawing/2014/main" id="{1DB1ACBB-F1F1-4F32-927B-CD152463344E}"/>
              </a:ext>
            </a:extLst>
          </p:cNvPr>
          <p:cNvSpPr/>
          <p:nvPr/>
        </p:nvSpPr>
        <p:spPr>
          <a:xfrm>
            <a:off x="2960718" y="3459609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ADCB9-D60E-4CFD-B319-041DBC8E75F6}"/>
              </a:ext>
            </a:extLst>
          </p:cNvPr>
          <p:cNvSpPr txBox="1"/>
          <p:nvPr/>
        </p:nvSpPr>
        <p:spPr>
          <a:xfrm>
            <a:off x="3331656" y="1963082"/>
            <a:ext cx="3710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Within-reserve connectivity</a:t>
            </a:r>
          </a:p>
        </p:txBody>
      </p:sp>
    </p:spTree>
    <p:extLst>
      <p:ext uri="{BB962C8B-B14F-4D97-AF65-F5344CB8AC3E}">
        <p14:creationId xmlns:p14="http://schemas.microsoft.com/office/powerpoint/2010/main" val="301048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4EA2-411A-4985-99DD-889B4208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00" y="-45506"/>
            <a:ext cx="8229600" cy="857250"/>
          </a:xfrm>
        </p:spPr>
        <p:txBody>
          <a:bodyPr/>
          <a:lstStyle/>
          <a:p>
            <a:r>
              <a:rPr lang="en-AU" dirty="0"/>
              <a:t>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8E518-3E05-40B6-9A2E-81F9AA99B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9658"/>
            <a:ext cx="8229600" cy="13528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2800" dirty="0"/>
              <a:t>“improve population resilience to disturbance, increase metapopulation viability, promote genetic diversity and maintain energetic pathways among ecosystems”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06BC0-551C-424A-9FF3-AE5B8B32DA5D}"/>
              </a:ext>
            </a:extLst>
          </p:cNvPr>
          <p:cNvSpPr txBox="1"/>
          <p:nvPr/>
        </p:nvSpPr>
        <p:spPr>
          <a:xfrm>
            <a:off x="2443396" y="4759376"/>
            <a:ext cx="669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Daigle et al. (2020) Methods </a:t>
            </a:r>
            <a:r>
              <a:rPr lang="en-AU" dirty="0" err="1"/>
              <a:t>Ecol</a:t>
            </a:r>
            <a:r>
              <a:rPr lang="en-AU" dirty="0"/>
              <a:t> </a:t>
            </a:r>
            <a:r>
              <a:rPr lang="en-AU" dirty="0" err="1"/>
              <a:t>Evol</a:t>
            </a:r>
            <a:r>
              <a:rPr lang="en-AU" dirty="0"/>
              <a:t>, DOI:10.1111/2041-210X.13349</a:t>
            </a:r>
          </a:p>
        </p:txBody>
      </p:sp>
      <p:pic>
        <p:nvPicPr>
          <p:cNvPr id="17" name="Picture 6" descr="http://phylopic.org/assets/images/submissions/b9d5547b-773c-46c8-841a-0846ff7f09ab.thumb.png">
            <a:extLst>
              <a:ext uri="{FF2B5EF4-FFF2-40B4-BE49-F238E27FC236}">
                <a16:creationId xmlns:a16="http://schemas.microsoft.com/office/drawing/2014/main" id="{FA5DB4A8-857D-4F73-9557-E9D413A56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614" y="2257912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ADCB9-D60E-4CFD-B319-041DBC8E75F6}"/>
              </a:ext>
            </a:extLst>
          </p:cNvPr>
          <p:cNvSpPr txBox="1"/>
          <p:nvPr/>
        </p:nvSpPr>
        <p:spPr>
          <a:xfrm>
            <a:off x="3331656" y="1963082"/>
            <a:ext cx="3710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/>
              <a:t>Between-reserve connectivity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6DCFEDF-6136-4477-9737-268A20FE74C6}"/>
              </a:ext>
            </a:extLst>
          </p:cNvPr>
          <p:cNvGrpSpPr/>
          <p:nvPr/>
        </p:nvGrpSpPr>
        <p:grpSpPr>
          <a:xfrm>
            <a:off x="457200" y="2324429"/>
            <a:ext cx="4137285" cy="2383680"/>
            <a:chOff x="457200" y="2326169"/>
            <a:chExt cx="4137285" cy="23836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AB9794-4A3F-4C39-B028-4A656DF8A420}"/>
                </a:ext>
              </a:extLst>
            </p:cNvPr>
            <p:cNvSpPr/>
            <p:nvPr/>
          </p:nvSpPr>
          <p:spPr>
            <a:xfrm>
              <a:off x="457200" y="2391449"/>
              <a:ext cx="4136400" cy="2318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" name="Picture 6" descr="http://phylopic.org/assets/images/submissions/b9d5547b-773c-46c8-841a-0846ff7f09ab.thumb.png">
              <a:extLst>
                <a:ext uri="{FF2B5EF4-FFF2-40B4-BE49-F238E27FC236}">
                  <a16:creationId xmlns:a16="http://schemas.microsoft.com/office/drawing/2014/main" id="{949867A0-D9EC-4804-A146-903965512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195" y="2326169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72FA92B8-6F03-4944-9F41-997BA31B4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69" y="2558923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24958F09-4F47-4FC4-8D7C-43757822F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1304" y="2616436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http://phylopic.org/assets/images/submissions/b9d5547b-773c-46c8-841a-0846ff7f09ab.thumb.png">
              <a:extLst>
                <a:ext uri="{FF2B5EF4-FFF2-40B4-BE49-F238E27FC236}">
                  <a16:creationId xmlns:a16="http://schemas.microsoft.com/office/drawing/2014/main" id="{4E751531-CB5C-4A98-88FB-FB8A84561A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17" y="2652543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http://phylopic.org/assets/images/submissions/b9d5547b-773c-46c8-841a-0846ff7f09ab.thumb.png">
              <a:extLst>
                <a:ext uri="{FF2B5EF4-FFF2-40B4-BE49-F238E27FC236}">
                  <a16:creationId xmlns:a16="http://schemas.microsoft.com/office/drawing/2014/main" id="{DADE6914-550F-49A4-B2A7-882B39E7F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988" y="2851902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59EFB2-BE22-42F2-87B9-AA9553994D4D}"/>
                </a:ext>
              </a:extLst>
            </p:cNvPr>
            <p:cNvSpPr/>
            <p:nvPr/>
          </p:nvSpPr>
          <p:spPr>
            <a:xfrm>
              <a:off x="574675" y="2490926"/>
              <a:ext cx="1405326" cy="106385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4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D69368D7-3601-47BB-B76B-11A6B7E64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4400" y="3831957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 descr="http://phylopic.org/assets/images/submissions/b9d5547b-773c-46c8-841a-0846ff7f09ab.thumb.png">
              <a:extLst>
                <a:ext uri="{FF2B5EF4-FFF2-40B4-BE49-F238E27FC236}">
                  <a16:creationId xmlns:a16="http://schemas.microsoft.com/office/drawing/2014/main" id="{8B7167A5-493A-406F-A239-085FBABF24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5614" y="3601090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6" descr="http://phylopic.org/assets/images/submissions/b9d5547b-773c-46c8-841a-0846ff7f09ab.thumb.png">
              <a:extLst>
                <a:ext uri="{FF2B5EF4-FFF2-40B4-BE49-F238E27FC236}">
                  <a16:creationId xmlns:a16="http://schemas.microsoft.com/office/drawing/2014/main" id="{40EC1E26-8A25-41A9-A15A-9A34BDB025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5305" y="3971170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028FC34-51F6-4CD6-BAC8-2DCC759C7B51}"/>
                </a:ext>
              </a:extLst>
            </p:cNvPr>
            <p:cNvSpPr/>
            <p:nvPr/>
          </p:nvSpPr>
          <p:spPr>
            <a:xfrm>
              <a:off x="2053652" y="3563748"/>
              <a:ext cx="2540833" cy="1143163"/>
            </a:xfrm>
            <a:custGeom>
              <a:avLst/>
              <a:gdLst>
                <a:gd name="connsiteX0" fmla="*/ 0 w 2540833"/>
                <a:gd name="connsiteY0" fmla="*/ 1143163 h 1143163"/>
                <a:gd name="connsiteX1" fmla="*/ 292309 w 2540833"/>
                <a:gd name="connsiteY1" fmla="*/ 348685 h 1143163"/>
                <a:gd name="connsiteX2" fmla="*/ 861935 w 2540833"/>
                <a:gd name="connsiteY2" fmla="*/ 48882 h 1143163"/>
                <a:gd name="connsiteX3" fmla="*/ 2540833 w 2540833"/>
                <a:gd name="connsiteY3" fmla="*/ 3911 h 11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833" h="1143163">
                  <a:moveTo>
                    <a:pt x="0" y="1143163"/>
                  </a:moveTo>
                  <a:cubicBezTo>
                    <a:pt x="74326" y="837114"/>
                    <a:pt x="148653" y="531065"/>
                    <a:pt x="292309" y="348685"/>
                  </a:cubicBezTo>
                  <a:cubicBezTo>
                    <a:pt x="435965" y="166305"/>
                    <a:pt x="487181" y="106344"/>
                    <a:pt x="861935" y="48882"/>
                  </a:cubicBezTo>
                  <a:cubicBezTo>
                    <a:pt x="1236689" y="-8580"/>
                    <a:pt x="1888761" y="-2335"/>
                    <a:pt x="2540833" y="3911"/>
                  </a:cubicBezTo>
                </a:path>
              </a:pathLst>
            </a:custGeom>
            <a:noFill/>
            <a:ln w="762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14F2DE1-BE84-4E48-8BBE-5CFB655EEBF1}"/>
                </a:ext>
              </a:extLst>
            </p:cNvPr>
            <p:cNvSpPr/>
            <p:nvPr/>
          </p:nvSpPr>
          <p:spPr>
            <a:xfrm>
              <a:off x="3000339" y="3745377"/>
              <a:ext cx="1410549" cy="90529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70C6403-C30D-43F0-A76E-3C3A3A7E4308}"/>
              </a:ext>
            </a:extLst>
          </p:cNvPr>
          <p:cNvGrpSpPr/>
          <p:nvPr/>
        </p:nvGrpSpPr>
        <p:grpSpPr>
          <a:xfrm>
            <a:off x="4762405" y="2324429"/>
            <a:ext cx="4137285" cy="2383680"/>
            <a:chOff x="457200" y="2326169"/>
            <a:chExt cx="4137285" cy="238368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772D05B-D383-4D27-9BE4-41949000A277}"/>
                </a:ext>
              </a:extLst>
            </p:cNvPr>
            <p:cNvSpPr/>
            <p:nvPr/>
          </p:nvSpPr>
          <p:spPr>
            <a:xfrm>
              <a:off x="457200" y="2391449"/>
              <a:ext cx="4136400" cy="2318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6" name="Picture 6" descr="http://phylopic.org/assets/images/submissions/b9d5547b-773c-46c8-841a-0846ff7f09ab.thumb.png">
              <a:extLst>
                <a:ext uri="{FF2B5EF4-FFF2-40B4-BE49-F238E27FC236}">
                  <a16:creationId xmlns:a16="http://schemas.microsoft.com/office/drawing/2014/main" id="{BC139AD6-1D7F-47DD-94C6-708CA7C6A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195" y="2326169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CEE36F51-22A7-43D0-96F6-59BA2C9709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69" y="2558923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750FD0CC-517D-41E2-9D55-23485F190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1304" y="2616436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6" descr="http://phylopic.org/assets/images/submissions/b9d5547b-773c-46c8-841a-0846ff7f09ab.thumb.png">
              <a:extLst>
                <a:ext uri="{FF2B5EF4-FFF2-40B4-BE49-F238E27FC236}">
                  <a16:creationId xmlns:a16="http://schemas.microsoft.com/office/drawing/2014/main" id="{BF9DCFCD-8F7C-4E1F-838D-991C48092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17" y="2652543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6" descr="http://phylopic.org/assets/images/submissions/b9d5547b-773c-46c8-841a-0846ff7f09ab.thumb.png">
              <a:extLst>
                <a:ext uri="{FF2B5EF4-FFF2-40B4-BE49-F238E27FC236}">
                  <a16:creationId xmlns:a16="http://schemas.microsoft.com/office/drawing/2014/main" id="{5FA77405-1A6A-4F82-9AD4-98C067239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988" y="2851902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BBB1431-9DE2-4EEE-B915-0766FFBCDFB0}"/>
                </a:ext>
              </a:extLst>
            </p:cNvPr>
            <p:cNvSpPr/>
            <p:nvPr/>
          </p:nvSpPr>
          <p:spPr>
            <a:xfrm>
              <a:off x="3074400" y="2472881"/>
              <a:ext cx="1410549" cy="905296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3C69C38-CCEC-44EF-AF9C-C55A90A67E72}"/>
                </a:ext>
              </a:extLst>
            </p:cNvPr>
            <p:cNvSpPr/>
            <p:nvPr/>
          </p:nvSpPr>
          <p:spPr>
            <a:xfrm>
              <a:off x="574675" y="2490926"/>
              <a:ext cx="1405326" cy="106385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3" name="Picture 2" descr="http://phylopic.org/assets/images/submissions/416ec8c6-0ed1-4c9f-b4a4-8c1ef6496e84.thumb.png">
              <a:extLst>
                <a:ext uri="{FF2B5EF4-FFF2-40B4-BE49-F238E27FC236}">
                  <a16:creationId xmlns:a16="http://schemas.microsoft.com/office/drawing/2014/main" id="{4F59FCA5-CF73-41BB-BB49-DDDA0CD070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4400" y="3831957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6" descr="http://phylopic.org/assets/images/submissions/b9d5547b-773c-46c8-841a-0846ff7f09ab.thumb.png">
              <a:extLst>
                <a:ext uri="{FF2B5EF4-FFF2-40B4-BE49-F238E27FC236}">
                  <a16:creationId xmlns:a16="http://schemas.microsoft.com/office/drawing/2014/main" id="{EB76C499-3E55-469E-B154-50E623200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5614" y="3601090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6" descr="http://phylopic.org/assets/images/submissions/b9d5547b-773c-46c8-841a-0846ff7f09ab.thumb.png">
              <a:extLst>
                <a:ext uri="{FF2B5EF4-FFF2-40B4-BE49-F238E27FC236}">
                  <a16:creationId xmlns:a16="http://schemas.microsoft.com/office/drawing/2014/main" id="{F8F7CDC3-32B0-4229-838A-3432E6B5D3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5305" y="3971170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355B614-1B0B-45AB-8138-84BB212D5CC4}"/>
                </a:ext>
              </a:extLst>
            </p:cNvPr>
            <p:cNvSpPr/>
            <p:nvPr/>
          </p:nvSpPr>
          <p:spPr>
            <a:xfrm>
              <a:off x="2053652" y="3563748"/>
              <a:ext cx="2540833" cy="1143163"/>
            </a:xfrm>
            <a:custGeom>
              <a:avLst/>
              <a:gdLst>
                <a:gd name="connsiteX0" fmla="*/ 0 w 2540833"/>
                <a:gd name="connsiteY0" fmla="*/ 1143163 h 1143163"/>
                <a:gd name="connsiteX1" fmla="*/ 292309 w 2540833"/>
                <a:gd name="connsiteY1" fmla="*/ 348685 h 1143163"/>
                <a:gd name="connsiteX2" fmla="*/ 861935 w 2540833"/>
                <a:gd name="connsiteY2" fmla="*/ 48882 h 1143163"/>
                <a:gd name="connsiteX3" fmla="*/ 2540833 w 2540833"/>
                <a:gd name="connsiteY3" fmla="*/ 3911 h 114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833" h="1143163">
                  <a:moveTo>
                    <a:pt x="0" y="1143163"/>
                  </a:moveTo>
                  <a:cubicBezTo>
                    <a:pt x="74326" y="837114"/>
                    <a:pt x="148653" y="531065"/>
                    <a:pt x="292309" y="348685"/>
                  </a:cubicBezTo>
                  <a:cubicBezTo>
                    <a:pt x="435965" y="166305"/>
                    <a:pt x="487181" y="106344"/>
                    <a:pt x="861935" y="48882"/>
                  </a:cubicBezTo>
                  <a:cubicBezTo>
                    <a:pt x="1236689" y="-8580"/>
                    <a:pt x="1888761" y="-2335"/>
                    <a:pt x="2540833" y="3911"/>
                  </a:cubicBezTo>
                </a:path>
              </a:pathLst>
            </a:custGeom>
            <a:noFill/>
            <a:ln w="762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8" name="Multiply 46">
            <a:extLst>
              <a:ext uri="{FF2B5EF4-FFF2-40B4-BE49-F238E27FC236}">
                <a16:creationId xmlns:a16="http://schemas.microsoft.com/office/drawing/2014/main" id="{1DB1ACBB-F1F1-4F32-927B-CD152463344E}"/>
              </a:ext>
            </a:extLst>
          </p:cNvPr>
          <p:cNvSpPr/>
          <p:nvPr/>
        </p:nvSpPr>
        <p:spPr>
          <a:xfrm>
            <a:off x="577698" y="3590050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7" name="Picture 2" descr="http://www.clker.com/cliparts/2/k/n/l/C/Q/transparent-green-checkmark-md.png">
            <a:extLst>
              <a:ext uri="{FF2B5EF4-FFF2-40B4-BE49-F238E27FC236}">
                <a16:creationId xmlns:a16="http://schemas.microsoft.com/office/drawing/2014/main" id="{5124E996-FE20-4A0C-99AE-93C457AB5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962" y="3733178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4CF014-2806-463F-B3F1-EE2FA13FE2C9}"/>
              </a:ext>
            </a:extLst>
          </p:cNvPr>
          <p:cNvSpPr txBox="1"/>
          <p:nvPr/>
        </p:nvSpPr>
        <p:spPr>
          <a:xfrm>
            <a:off x="338736" y="4740862"/>
            <a:ext cx="117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Highway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9C81FB-8D38-4E16-BE56-1B594AB1A251}"/>
              </a:ext>
            </a:extLst>
          </p:cNvPr>
          <p:cNvCxnSpPr/>
          <p:nvPr/>
        </p:nvCxnSpPr>
        <p:spPr>
          <a:xfrm flipV="1">
            <a:off x="1277338" y="4467579"/>
            <a:ext cx="702663" cy="5029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22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96"/>
            <a:ext cx="8229600" cy="857250"/>
          </a:xfrm>
        </p:spPr>
        <p:txBody>
          <a:bodyPr/>
          <a:lstStyle/>
          <a:p>
            <a:r>
              <a:rPr lang="en-AU" dirty="0"/>
              <a:t>Principle complementarity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14" y="816943"/>
            <a:ext cx="8763586" cy="1658639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AU" dirty="0"/>
              <a:t>Protected areas should “complement” each other to maximize the performance of the overall protected area network (including. </a:t>
            </a:r>
            <a:r>
              <a:rPr lang="en-AU" dirty="0">
                <a:solidFill>
                  <a:srgbClr val="00B050"/>
                </a:solidFill>
              </a:rPr>
              <a:t>existing protected areas</a:t>
            </a:r>
            <a:r>
              <a:rPr lang="en-AU" dirty="0"/>
              <a:t>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57200" y="2257912"/>
            <a:ext cx="4136400" cy="2451937"/>
            <a:chOff x="457200" y="2477831"/>
            <a:chExt cx="4136400" cy="2451937"/>
          </a:xfrm>
        </p:grpSpPr>
        <p:sp>
          <p:nvSpPr>
            <p:cNvPr id="5" name="Rectangle 4"/>
            <p:cNvSpPr/>
            <p:nvPr/>
          </p:nvSpPr>
          <p:spPr>
            <a:xfrm>
              <a:off x="457200" y="2611368"/>
              <a:ext cx="4136400" cy="2318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484" y="4233436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phylopic.org/assets/images/submissions/c07ce7b7-5fb5-484f-83a0-567bb0795e18.thumb.png"/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0813" y="4301278"/>
              <a:ext cx="378617" cy="378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195" y="2546088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990" y="3817207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873" y="3757082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69" y="27788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1304" y="2836355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17" y="2872462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762" y="399641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988" y="307182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5614" y="247783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888" y="4307008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2587" y="416410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942430" y="3908236"/>
              <a:ext cx="1922729" cy="95022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74400" y="2692800"/>
              <a:ext cx="1410549" cy="90529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4675" y="2710845"/>
              <a:ext cx="1405326" cy="106385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863249" y="2235533"/>
            <a:ext cx="4136400" cy="2451937"/>
            <a:chOff x="457200" y="2477831"/>
            <a:chExt cx="4136400" cy="2451937"/>
          </a:xfrm>
        </p:grpSpPr>
        <p:sp>
          <p:nvSpPr>
            <p:cNvPr id="28" name="Rectangle 27"/>
            <p:cNvSpPr/>
            <p:nvPr/>
          </p:nvSpPr>
          <p:spPr>
            <a:xfrm>
              <a:off x="457200" y="2611368"/>
              <a:ext cx="4136400" cy="2318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9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484" y="4233436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http://phylopic.org/assets/images/submissions/c07ce7b7-5fb5-484f-83a0-567bb0795e18.thumb.png"/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0813" y="4301278"/>
              <a:ext cx="378617" cy="378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195" y="2546088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6990" y="3817207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9873" y="3757082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669" y="277884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1304" y="2836355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8517" y="2872462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http://phylopic.org/assets/images/submissions/416ec8c6-0ed1-4c9f-b4a4-8c1ef6496e84.thumb.png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762" y="3996412"/>
              <a:ext cx="470931" cy="47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988" y="307182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5614" y="247783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http://phylopic.org/assets/images/submissions/b8daba4a-be30-4fd6-9457-e9f868eef84c.thumb.png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888" y="4307008"/>
              <a:ext cx="484071" cy="484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http://phylopic.org/assets/images/submissions/b9d5547b-773c-46c8-841a-0846ff7f09ab.thumb.png"/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2587" y="4164101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ctangle 42"/>
            <p:cNvSpPr/>
            <p:nvPr/>
          </p:nvSpPr>
          <p:spPr>
            <a:xfrm>
              <a:off x="3632235" y="3844449"/>
              <a:ext cx="702165" cy="94663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074400" y="2692800"/>
              <a:ext cx="1410549" cy="90529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4675" y="2710845"/>
              <a:ext cx="1405326" cy="106385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6" name="Picture 2" descr="http://www.clker.com/cliparts/2/k/n/l/C/Q/transparent-green-checkmark-m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363" y="2772389"/>
            <a:ext cx="704728" cy="7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Multiply 46"/>
          <p:cNvSpPr/>
          <p:nvPr/>
        </p:nvSpPr>
        <p:spPr>
          <a:xfrm>
            <a:off x="-110518" y="3776493"/>
            <a:ext cx="1178471" cy="105795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41061" y="4821687"/>
            <a:ext cx="706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Vane-Wright, et al (1991) </a:t>
            </a:r>
            <a:r>
              <a:rPr kumimoji="0" lang="en-A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Biol</a:t>
            </a: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Cons, DOI: 10.1016/0006-3207(91)90030-D</a:t>
            </a:r>
          </a:p>
        </p:txBody>
      </p:sp>
    </p:spTree>
    <p:extLst>
      <p:ext uri="{BB962C8B-B14F-4D97-AF65-F5344CB8AC3E}">
        <p14:creationId xmlns:p14="http://schemas.microsoft.com/office/powerpoint/2010/main" val="3847132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Reserve selection as optimization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03520" y="1527540"/>
            <a:ext cx="3689940" cy="2947710"/>
            <a:chOff x="4209306" y="1245600"/>
            <a:chExt cx="4380294" cy="3499200"/>
          </a:xfrm>
        </p:grpSpPr>
        <p:sp>
          <p:nvSpPr>
            <p:cNvPr id="8" name="Rectangle 7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3" name="Oval 12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36" name="Content Placeholder 2"/>
          <p:cNvSpPr txBox="1">
            <a:spLocks/>
          </p:cNvSpPr>
          <p:nvPr/>
        </p:nvSpPr>
        <p:spPr>
          <a:xfrm>
            <a:off x="124425" y="1156311"/>
            <a:ext cx="5102060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sng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Objective</a:t>
            </a: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n-A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what do we want to maximize or minimize? 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Constraints</a:t>
            </a: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</a:t>
            </a:r>
            <a:r>
              <a:rPr kumimoji="0" lang="en-A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does the prioritization have to do?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sng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Decisions</a:t>
            </a: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what</a:t>
            </a:r>
            <a:r>
              <a:rPr kumimoji="0" lang="en-A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will we do  to each planning unit?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0263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prstClr val="white"/>
                </a:solidFill>
              </a:rPr>
              <a:t>Minimum set </a:t>
            </a:r>
            <a:r>
              <a:rPr lang="en-AU" dirty="0" smtClean="0">
                <a:solidFill>
                  <a:prstClr val="white"/>
                </a:solidFill>
              </a:rPr>
              <a:t>formulation</a:t>
            </a:r>
            <a:endParaRPr lang="en-AU" dirty="0"/>
          </a:p>
        </p:txBody>
      </p:sp>
      <p:grpSp>
        <p:nvGrpSpPr>
          <p:cNvPr id="7" name="Group 6"/>
          <p:cNvGrpSpPr/>
          <p:nvPr/>
        </p:nvGrpSpPr>
        <p:grpSpPr>
          <a:xfrm>
            <a:off x="5303520" y="1527540"/>
            <a:ext cx="3689940" cy="2947710"/>
            <a:chOff x="4209306" y="1245600"/>
            <a:chExt cx="4380294" cy="3499200"/>
          </a:xfrm>
        </p:grpSpPr>
        <p:sp>
          <p:nvSpPr>
            <p:cNvPr id="8" name="Rectangle 7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3" name="Oval 12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36" name="Content Placeholder 2"/>
          <p:cNvSpPr txBox="1">
            <a:spLocks/>
          </p:cNvSpPr>
          <p:nvPr/>
        </p:nvSpPr>
        <p:spPr>
          <a:xfrm>
            <a:off x="167640" y="1244763"/>
            <a:ext cx="5010278" cy="35558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sng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Objective</a:t>
            </a: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min. # of islands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Constraints</a:t>
            </a: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ensure adequate</a:t>
            </a:r>
            <a:r>
              <a:rPr kumimoji="0" lang="en-A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coverage of  each and every </a:t>
            </a:r>
            <a:r>
              <a:rPr kumimoji="0" lang="en-A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species</a:t>
            </a:r>
            <a:endParaRPr kumimoji="0" lang="en-A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32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Decisions</a:t>
            </a: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create a reserve on an island or not?</a:t>
            </a:r>
          </a:p>
        </p:txBody>
      </p:sp>
    </p:spTree>
    <p:extLst>
      <p:ext uri="{BB962C8B-B14F-4D97-AF65-F5344CB8AC3E}">
        <p14:creationId xmlns:p14="http://schemas.microsoft.com/office/powerpoint/2010/main" val="422585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1514986" y="1251029"/>
            <a:ext cx="0" cy="26184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514986" y="3859755"/>
            <a:ext cx="4612214" cy="1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997367" y="396581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2000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543359" y="3965810"/>
            <a:ext cx="1285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Future</a:t>
            </a:r>
          </a:p>
        </p:txBody>
      </p:sp>
      <p:cxnSp>
        <p:nvCxnSpPr>
          <p:cNvPr id="2052" name="Straight Connector 2051"/>
          <p:cNvCxnSpPr/>
          <p:nvPr/>
        </p:nvCxnSpPr>
        <p:spPr>
          <a:xfrm>
            <a:off x="2541944" y="3861135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52472" y="3859756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550267" y="2298638"/>
            <a:ext cx="1882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Biodiversity</a:t>
            </a:r>
          </a:p>
        </p:txBody>
      </p:sp>
      <p:sp>
        <p:nvSpPr>
          <p:cNvPr id="19" name="Right Arrow 18"/>
          <p:cNvSpPr/>
          <p:nvPr/>
        </p:nvSpPr>
        <p:spPr>
          <a:xfrm rot="16200000">
            <a:off x="446222" y="1529909"/>
            <a:ext cx="110918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ight Arrow 31"/>
          <p:cNvSpPr/>
          <p:nvPr/>
        </p:nvSpPr>
        <p:spPr>
          <a:xfrm rot="5400000">
            <a:off x="405111" y="2988338"/>
            <a:ext cx="119140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reeform 28"/>
          <p:cNvSpPr/>
          <p:nvPr/>
        </p:nvSpPr>
        <p:spPr>
          <a:xfrm>
            <a:off x="2971687" y="2581153"/>
            <a:ext cx="3131980" cy="1013467"/>
          </a:xfrm>
          <a:custGeom>
            <a:avLst/>
            <a:gdLst>
              <a:gd name="connsiteX0" fmla="*/ 0 w 3599727"/>
              <a:gd name="connsiteY0" fmla="*/ 0 h 1099595"/>
              <a:gd name="connsiteX1" fmla="*/ 1921398 w 3599727"/>
              <a:gd name="connsiteY1" fmla="*/ 879676 h 1099595"/>
              <a:gd name="connsiteX2" fmla="*/ 3599727 w 3599727"/>
              <a:gd name="connsiteY2" fmla="*/ 1099595 h 109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Freeform 34"/>
          <p:cNvSpPr/>
          <p:nvPr/>
        </p:nvSpPr>
        <p:spPr>
          <a:xfrm>
            <a:off x="1663748" y="1805649"/>
            <a:ext cx="1307940" cy="775503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TextBox 36"/>
          <p:cNvSpPr txBox="1"/>
          <p:nvPr/>
        </p:nvSpPr>
        <p:spPr>
          <a:xfrm>
            <a:off x="6253230" y="3267660"/>
            <a:ext cx="195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i="1" dirty="0"/>
              <a:t>Status quo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9769" y="662804"/>
            <a:ext cx="1081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Now</a:t>
            </a:r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2950495" y="1251029"/>
            <a:ext cx="37339" cy="261843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805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667000" y="148320"/>
            <a:ext cx="3689940" cy="2947710"/>
            <a:chOff x="4209306" y="1245600"/>
            <a:chExt cx="4380294" cy="3499200"/>
          </a:xfrm>
        </p:grpSpPr>
        <p:sp>
          <p:nvSpPr>
            <p:cNvPr id="6" name="Rectangle 5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55823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667000" y="148320"/>
            <a:ext cx="3689940" cy="2947710"/>
            <a:chOff x="4209306" y="1245600"/>
            <a:chExt cx="4380294" cy="3499200"/>
          </a:xfrm>
        </p:grpSpPr>
        <p:sp>
          <p:nvSpPr>
            <p:cNvPr id="6" name="Rectangle 5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38" name="TextBox 37"/>
          <p:cNvSpPr txBox="1"/>
          <p:nvPr/>
        </p:nvSpPr>
        <p:spPr>
          <a:xfrm>
            <a:off x="2874949" y="12580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26186" y="205657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20940" y="193997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99016" y="190025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30572" y="112364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75736" y="924531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26186" y="10369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13357" y="8906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67321" y="1205968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9760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667000" y="148320"/>
            <a:ext cx="3689940" cy="2947710"/>
            <a:chOff x="4209306" y="1245600"/>
            <a:chExt cx="4380294" cy="3499200"/>
          </a:xfrm>
        </p:grpSpPr>
        <p:sp>
          <p:nvSpPr>
            <p:cNvPr id="6" name="Rectangle 5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" name="Oval 10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38" name="TextBox 37"/>
          <p:cNvSpPr txBox="1"/>
          <p:nvPr/>
        </p:nvSpPr>
        <p:spPr>
          <a:xfrm>
            <a:off x="2874949" y="12580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326186" y="205657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220940" y="193997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99016" y="190025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630572" y="112364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75736" y="924531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326186" y="10369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013357" y="8906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67321" y="1205968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cxnSp>
        <p:nvCxnSpPr>
          <p:cNvPr id="63" name="Straight Arrow Connector 62"/>
          <p:cNvCxnSpPr>
            <a:stCxn id="38" idx="1"/>
            <a:endCxn id="61" idx="0"/>
          </p:cNvCxnSpPr>
          <p:nvPr/>
        </p:nvCxnSpPr>
        <p:spPr>
          <a:xfrm flipH="1">
            <a:off x="1639669" y="448966"/>
            <a:ext cx="1235280" cy="404882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49" idx="3"/>
            <a:endCxn id="62" idx="0"/>
          </p:cNvCxnSpPr>
          <p:nvPr/>
        </p:nvCxnSpPr>
        <p:spPr>
          <a:xfrm flipH="1">
            <a:off x="2369220" y="412235"/>
            <a:ext cx="1894031" cy="40855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8" idx="1"/>
            <a:endCxn id="64" idx="0"/>
          </p:cNvCxnSpPr>
          <p:nvPr/>
        </p:nvCxnSpPr>
        <p:spPr>
          <a:xfrm flipH="1">
            <a:off x="3098771" y="426860"/>
            <a:ext cx="2227415" cy="407092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7" idx="3"/>
            <a:endCxn id="66" idx="0"/>
          </p:cNvCxnSpPr>
          <p:nvPr/>
        </p:nvCxnSpPr>
        <p:spPr>
          <a:xfrm>
            <a:off x="3725630" y="1247697"/>
            <a:ext cx="142020" cy="325009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0" idx="3"/>
          </p:cNvCxnSpPr>
          <p:nvPr/>
        </p:nvCxnSpPr>
        <p:spPr>
          <a:xfrm flipH="1">
            <a:off x="4676708" y="1529134"/>
            <a:ext cx="340507" cy="284474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46" idx="3"/>
            <a:endCxn id="70" idx="0"/>
          </p:cNvCxnSpPr>
          <p:nvPr/>
        </p:nvCxnSpPr>
        <p:spPr>
          <a:xfrm flipH="1">
            <a:off x="5444736" y="1446806"/>
            <a:ext cx="435730" cy="305098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5" idx="3"/>
            <a:endCxn id="72" idx="0"/>
          </p:cNvCxnSpPr>
          <p:nvPr/>
        </p:nvCxnSpPr>
        <p:spPr>
          <a:xfrm>
            <a:off x="3248910" y="2223425"/>
            <a:ext cx="2942171" cy="227436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4" idx="3"/>
            <a:endCxn id="74" idx="0"/>
          </p:cNvCxnSpPr>
          <p:nvPr/>
        </p:nvCxnSpPr>
        <p:spPr>
          <a:xfrm>
            <a:off x="4470834" y="2263140"/>
            <a:ext cx="2504900" cy="223464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43" idx="3"/>
            <a:endCxn id="76" idx="0"/>
          </p:cNvCxnSpPr>
          <p:nvPr/>
        </p:nvCxnSpPr>
        <p:spPr>
          <a:xfrm>
            <a:off x="5576080" y="2379741"/>
            <a:ext cx="2174002" cy="210475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61" name="TextBox 60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294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61" name="TextBox 60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5767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V. type</a:t>
            </a:r>
          </a:p>
        </p:txBody>
      </p:sp>
    </p:spTree>
    <p:extLst>
      <p:ext uri="{BB962C8B-B14F-4D97-AF65-F5344CB8AC3E}">
        <p14:creationId xmlns:p14="http://schemas.microsoft.com/office/powerpoint/2010/main" val="1874412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V. type</a:t>
            </a:r>
          </a:p>
        </p:txBody>
      </p:sp>
    </p:spTree>
    <p:extLst>
      <p:ext uri="{BB962C8B-B14F-4D97-AF65-F5344CB8AC3E}">
        <p14:creationId xmlns:p14="http://schemas.microsoft.com/office/powerpoint/2010/main" val="1293220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V. type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6024110" y="847996"/>
            <a:ext cx="2755996" cy="2245883"/>
            <a:chOff x="5116586" y="1020915"/>
            <a:chExt cx="3689940" cy="3006961"/>
          </a:xfrm>
        </p:grpSpPr>
        <p:sp>
          <p:nvSpPr>
            <p:cNvPr id="106" name="Rectangle 105"/>
            <p:cNvSpPr/>
            <p:nvPr/>
          </p:nvSpPr>
          <p:spPr>
            <a:xfrm>
              <a:off x="5116586" y="1080166"/>
              <a:ext cx="3689940" cy="294771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7603987" y="1313441"/>
              <a:ext cx="1014814" cy="85244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898" y="1368941"/>
              <a:ext cx="396018" cy="396018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8418" y="1584611"/>
              <a:ext cx="431572" cy="431572"/>
            </a:xfrm>
            <a:prstGeom prst="rect">
              <a:avLst/>
            </a:prstGeom>
          </p:spPr>
        </p:pic>
        <p:grpSp>
          <p:nvGrpSpPr>
            <p:cNvPr id="110" name="Group 109"/>
            <p:cNvGrpSpPr/>
            <p:nvPr/>
          </p:nvGrpSpPr>
          <p:grpSpPr>
            <a:xfrm>
              <a:off x="6842215" y="3224611"/>
              <a:ext cx="661605" cy="555748"/>
              <a:chOff x="6919200" y="3362400"/>
              <a:chExt cx="785385" cy="659723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1" name="Oval 110"/>
            <p:cNvSpPr/>
            <p:nvPr/>
          </p:nvSpPr>
          <p:spPr>
            <a:xfrm>
              <a:off x="5299922" y="1301834"/>
              <a:ext cx="873842" cy="73402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74727" y="1351774"/>
              <a:ext cx="378320" cy="378320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57139" y="1608024"/>
              <a:ext cx="353357" cy="353357"/>
            </a:xfrm>
            <a:prstGeom prst="rect">
              <a:avLst/>
            </a:prstGeom>
          </p:spPr>
        </p:pic>
        <p:sp>
          <p:nvSpPr>
            <p:cNvPr id="114" name="Oval 113"/>
            <p:cNvSpPr/>
            <p:nvPr/>
          </p:nvSpPr>
          <p:spPr>
            <a:xfrm>
              <a:off x="5537315" y="3108617"/>
              <a:ext cx="925472" cy="787736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120" y="3244764"/>
              <a:ext cx="577336" cy="577336"/>
            </a:xfrm>
            <a:prstGeom prst="rect">
              <a:avLst/>
            </a:prstGeom>
          </p:spPr>
        </p:pic>
        <p:grpSp>
          <p:nvGrpSpPr>
            <p:cNvPr id="116" name="Group 115"/>
            <p:cNvGrpSpPr/>
            <p:nvPr/>
          </p:nvGrpSpPr>
          <p:grpSpPr>
            <a:xfrm>
              <a:off x="6652575" y="1142939"/>
              <a:ext cx="774733" cy="650777"/>
              <a:chOff x="6032665" y="1320117"/>
              <a:chExt cx="919679" cy="772531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7955822" y="2489841"/>
              <a:ext cx="602030" cy="505705"/>
              <a:chOff x="7579737" y="2919013"/>
              <a:chExt cx="714664" cy="600318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7126294" y="2554021"/>
              <a:ext cx="602030" cy="505705"/>
              <a:chOff x="7579737" y="2919013"/>
              <a:chExt cx="714664" cy="600318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7994747" y="3215874"/>
              <a:ext cx="602030" cy="505705"/>
              <a:chOff x="7579737" y="2919013"/>
              <a:chExt cx="714664" cy="600318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20" name="Group 119"/>
            <p:cNvGrpSpPr/>
            <p:nvPr/>
          </p:nvGrpSpPr>
          <p:grpSpPr>
            <a:xfrm>
              <a:off x="5822123" y="2054341"/>
              <a:ext cx="1029798" cy="865031"/>
              <a:chOff x="5046843" y="2402034"/>
              <a:chExt cx="1222464" cy="1026871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  <p:sp>
          <p:nvSpPr>
            <p:cNvPr id="121" name="TextBox 120"/>
            <p:cNvSpPr txBox="1"/>
            <p:nvPr/>
          </p:nvSpPr>
          <p:spPr>
            <a:xfrm>
              <a:off x="5324535" y="105764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775772" y="2988421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670526" y="287182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448602" y="283210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080158" y="205548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925322" y="185637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775772" y="103554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462943" y="102091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216907" y="2137814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cxnSp>
        <p:nvCxnSpPr>
          <p:cNvPr id="156" name="Straight Arrow Connector 155"/>
          <p:cNvCxnSpPr>
            <a:stCxn id="111" idx="2"/>
            <a:endCxn id="144" idx="3"/>
          </p:cNvCxnSpPr>
          <p:nvPr/>
        </p:nvCxnSpPr>
        <p:spPr>
          <a:xfrm flipH="1">
            <a:off x="1981158" y="1331934"/>
            <a:ext cx="4179885" cy="130923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13" idx="2"/>
          </p:cNvCxnSpPr>
          <p:nvPr/>
        </p:nvCxnSpPr>
        <p:spPr>
          <a:xfrm flipH="1">
            <a:off x="1950652" y="1550425"/>
            <a:ext cx="4385086" cy="16419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489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V. type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6024110" y="847996"/>
            <a:ext cx="2755996" cy="2245883"/>
            <a:chOff x="5116586" y="1020915"/>
            <a:chExt cx="3689940" cy="3006961"/>
          </a:xfrm>
        </p:grpSpPr>
        <p:sp>
          <p:nvSpPr>
            <p:cNvPr id="106" name="Rectangle 105"/>
            <p:cNvSpPr/>
            <p:nvPr/>
          </p:nvSpPr>
          <p:spPr>
            <a:xfrm>
              <a:off x="5116586" y="1080166"/>
              <a:ext cx="3689940" cy="294771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7603987" y="1313441"/>
              <a:ext cx="1014814" cy="85244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898" y="1368941"/>
              <a:ext cx="396018" cy="396018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8418" y="1584611"/>
              <a:ext cx="431572" cy="431572"/>
            </a:xfrm>
            <a:prstGeom prst="rect">
              <a:avLst/>
            </a:prstGeom>
          </p:spPr>
        </p:pic>
        <p:grpSp>
          <p:nvGrpSpPr>
            <p:cNvPr id="110" name="Group 109"/>
            <p:cNvGrpSpPr/>
            <p:nvPr/>
          </p:nvGrpSpPr>
          <p:grpSpPr>
            <a:xfrm>
              <a:off x="6842215" y="3224611"/>
              <a:ext cx="661605" cy="555748"/>
              <a:chOff x="6919200" y="3362400"/>
              <a:chExt cx="785385" cy="659723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1" name="Oval 110"/>
            <p:cNvSpPr/>
            <p:nvPr/>
          </p:nvSpPr>
          <p:spPr>
            <a:xfrm>
              <a:off x="5299922" y="1301834"/>
              <a:ext cx="873842" cy="73402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74727" y="1351774"/>
              <a:ext cx="378320" cy="378320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57139" y="1608024"/>
              <a:ext cx="353357" cy="353357"/>
            </a:xfrm>
            <a:prstGeom prst="rect">
              <a:avLst/>
            </a:prstGeom>
          </p:spPr>
        </p:pic>
        <p:sp>
          <p:nvSpPr>
            <p:cNvPr id="114" name="Oval 113"/>
            <p:cNvSpPr/>
            <p:nvPr/>
          </p:nvSpPr>
          <p:spPr>
            <a:xfrm>
              <a:off x="5537315" y="3108617"/>
              <a:ext cx="925472" cy="787736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120" y="3244764"/>
              <a:ext cx="577336" cy="577336"/>
            </a:xfrm>
            <a:prstGeom prst="rect">
              <a:avLst/>
            </a:prstGeom>
          </p:spPr>
        </p:pic>
        <p:grpSp>
          <p:nvGrpSpPr>
            <p:cNvPr id="116" name="Group 115"/>
            <p:cNvGrpSpPr/>
            <p:nvPr/>
          </p:nvGrpSpPr>
          <p:grpSpPr>
            <a:xfrm>
              <a:off x="6652575" y="1142939"/>
              <a:ext cx="774733" cy="650777"/>
              <a:chOff x="6032665" y="1320117"/>
              <a:chExt cx="919679" cy="772531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7955822" y="2489841"/>
              <a:ext cx="602030" cy="505705"/>
              <a:chOff x="7579737" y="2919013"/>
              <a:chExt cx="714664" cy="600318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7126294" y="2554021"/>
              <a:ext cx="602030" cy="505705"/>
              <a:chOff x="7579737" y="2919013"/>
              <a:chExt cx="714664" cy="600318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7994747" y="3215874"/>
              <a:ext cx="602030" cy="505705"/>
              <a:chOff x="7579737" y="2919013"/>
              <a:chExt cx="714664" cy="600318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20" name="Group 119"/>
            <p:cNvGrpSpPr/>
            <p:nvPr/>
          </p:nvGrpSpPr>
          <p:grpSpPr>
            <a:xfrm>
              <a:off x="5822123" y="2054341"/>
              <a:ext cx="1029798" cy="865031"/>
              <a:chOff x="5046843" y="2402034"/>
              <a:chExt cx="1222464" cy="1026871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  <p:sp>
          <p:nvSpPr>
            <p:cNvPr id="121" name="TextBox 120"/>
            <p:cNvSpPr txBox="1"/>
            <p:nvPr/>
          </p:nvSpPr>
          <p:spPr>
            <a:xfrm>
              <a:off x="5324535" y="105764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775772" y="2988421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670526" y="287182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448602" y="283210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080158" y="205548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925322" y="185637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775772" y="103554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462943" y="102091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216907" y="2137814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cxnSp>
        <p:nvCxnSpPr>
          <p:cNvPr id="156" name="Straight Arrow Connector 155"/>
          <p:cNvCxnSpPr/>
          <p:nvPr/>
        </p:nvCxnSpPr>
        <p:spPr>
          <a:xfrm flipH="1">
            <a:off x="2657209" y="1391480"/>
            <a:ext cx="4570371" cy="183357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278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V. type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6024110" y="847996"/>
            <a:ext cx="2755996" cy="2245883"/>
            <a:chOff x="5116586" y="1020915"/>
            <a:chExt cx="3689940" cy="3006961"/>
          </a:xfrm>
        </p:grpSpPr>
        <p:sp>
          <p:nvSpPr>
            <p:cNvPr id="106" name="Rectangle 105"/>
            <p:cNvSpPr/>
            <p:nvPr/>
          </p:nvSpPr>
          <p:spPr>
            <a:xfrm>
              <a:off x="5116586" y="1080166"/>
              <a:ext cx="3689940" cy="294771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7603987" y="1313441"/>
              <a:ext cx="1014814" cy="85244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5898" y="1368941"/>
              <a:ext cx="396018" cy="396018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8418" y="1584611"/>
              <a:ext cx="431572" cy="431572"/>
            </a:xfrm>
            <a:prstGeom prst="rect">
              <a:avLst/>
            </a:prstGeom>
          </p:spPr>
        </p:pic>
        <p:grpSp>
          <p:nvGrpSpPr>
            <p:cNvPr id="110" name="Group 109"/>
            <p:cNvGrpSpPr/>
            <p:nvPr/>
          </p:nvGrpSpPr>
          <p:grpSpPr>
            <a:xfrm>
              <a:off x="6842215" y="3224611"/>
              <a:ext cx="661605" cy="555748"/>
              <a:chOff x="6919200" y="3362400"/>
              <a:chExt cx="785385" cy="659723"/>
            </a:xfrm>
          </p:grpSpPr>
          <p:sp>
            <p:nvSpPr>
              <p:cNvPr id="142" name="Oval 14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111" name="Oval 110"/>
            <p:cNvSpPr/>
            <p:nvPr/>
          </p:nvSpPr>
          <p:spPr>
            <a:xfrm>
              <a:off x="5299922" y="1301834"/>
              <a:ext cx="873842" cy="73402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74727" y="1351774"/>
              <a:ext cx="378320" cy="378320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57139" y="1608024"/>
              <a:ext cx="353357" cy="353357"/>
            </a:xfrm>
            <a:prstGeom prst="rect">
              <a:avLst/>
            </a:prstGeom>
          </p:spPr>
        </p:pic>
        <p:sp>
          <p:nvSpPr>
            <p:cNvPr id="114" name="Oval 113"/>
            <p:cNvSpPr/>
            <p:nvPr/>
          </p:nvSpPr>
          <p:spPr>
            <a:xfrm>
              <a:off x="5537315" y="3108617"/>
              <a:ext cx="925472" cy="787736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1120" y="3244764"/>
              <a:ext cx="577336" cy="577336"/>
            </a:xfrm>
            <a:prstGeom prst="rect">
              <a:avLst/>
            </a:prstGeom>
          </p:spPr>
        </p:pic>
        <p:grpSp>
          <p:nvGrpSpPr>
            <p:cNvPr id="116" name="Group 115"/>
            <p:cNvGrpSpPr/>
            <p:nvPr/>
          </p:nvGrpSpPr>
          <p:grpSpPr>
            <a:xfrm>
              <a:off x="6652575" y="1142939"/>
              <a:ext cx="774733" cy="650777"/>
              <a:chOff x="6032665" y="1320117"/>
              <a:chExt cx="919679" cy="772531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7955822" y="2489841"/>
              <a:ext cx="602030" cy="505705"/>
              <a:chOff x="7579737" y="2919013"/>
              <a:chExt cx="714664" cy="600318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7126294" y="2554021"/>
              <a:ext cx="602030" cy="505705"/>
              <a:chOff x="7579737" y="2919013"/>
              <a:chExt cx="714664" cy="600318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7994747" y="3215874"/>
              <a:ext cx="602030" cy="505705"/>
              <a:chOff x="7579737" y="2919013"/>
              <a:chExt cx="714664" cy="600318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20" name="Group 119"/>
            <p:cNvGrpSpPr/>
            <p:nvPr/>
          </p:nvGrpSpPr>
          <p:grpSpPr>
            <a:xfrm>
              <a:off x="5822123" y="2054341"/>
              <a:ext cx="1029798" cy="865031"/>
              <a:chOff x="5046843" y="2402034"/>
              <a:chExt cx="1222464" cy="1026871"/>
            </a:xfrm>
          </p:grpSpPr>
          <p:sp>
            <p:nvSpPr>
              <p:cNvPr id="130" name="Oval 129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  <p:sp>
          <p:nvSpPr>
            <p:cNvPr id="121" name="TextBox 120"/>
            <p:cNvSpPr txBox="1"/>
            <p:nvPr/>
          </p:nvSpPr>
          <p:spPr>
            <a:xfrm>
              <a:off x="5324535" y="105764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775772" y="2988421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670526" y="287182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448602" y="283210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080158" y="205548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925322" y="185637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775772" y="1035540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462943" y="1020915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216907" y="2137814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2757282" y="7093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757282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cxnSp>
        <p:nvCxnSpPr>
          <p:cNvPr id="156" name="Straight Arrow Connector 155"/>
          <p:cNvCxnSpPr>
            <a:endCxn id="148" idx="3"/>
          </p:cNvCxnSpPr>
          <p:nvPr/>
        </p:nvCxnSpPr>
        <p:spPr>
          <a:xfrm flipH="1">
            <a:off x="3440260" y="1471998"/>
            <a:ext cx="4448393" cy="6205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07" idx="2"/>
            <a:endCxn id="147" idx="3"/>
          </p:cNvCxnSpPr>
          <p:nvPr/>
        </p:nvCxnSpPr>
        <p:spPr>
          <a:xfrm flipH="1" flipV="1">
            <a:off x="3440260" y="1032514"/>
            <a:ext cx="4441676" cy="35231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029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7093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V. type</a:t>
            </a:r>
          </a:p>
        </p:txBody>
      </p:sp>
    </p:spTree>
    <p:extLst>
      <p:ext uri="{BB962C8B-B14F-4D97-AF65-F5344CB8AC3E}">
        <p14:creationId xmlns:p14="http://schemas.microsoft.com/office/powerpoint/2010/main" val="1041703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/>
          <p:cNvCxnSpPr/>
          <p:nvPr/>
        </p:nvCxnSpPr>
        <p:spPr>
          <a:xfrm>
            <a:off x="1514986" y="1251029"/>
            <a:ext cx="0" cy="261843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514986" y="3859755"/>
            <a:ext cx="4612214" cy="13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997367" y="3965810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2000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543359" y="3965810"/>
            <a:ext cx="1285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Future</a:t>
            </a:r>
          </a:p>
        </p:txBody>
      </p:sp>
      <p:cxnSp>
        <p:nvCxnSpPr>
          <p:cNvPr id="2052" name="Straight Connector 2051"/>
          <p:cNvCxnSpPr/>
          <p:nvPr/>
        </p:nvCxnSpPr>
        <p:spPr>
          <a:xfrm>
            <a:off x="2541944" y="3861135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52472" y="3859756"/>
            <a:ext cx="0" cy="189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6200000">
            <a:off x="-550267" y="2298638"/>
            <a:ext cx="1882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Biodiversity</a:t>
            </a:r>
          </a:p>
        </p:txBody>
      </p:sp>
      <p:sp>
        <p:nvSpPr>
          <p:cNvPr id="19" name="Right Arrow 18"/>
          <p:cNvSpPr/>
          <p:nvPr/>
        </p:nvSpPr>
        <p:spPr>
          <a:xfrm rot="16200000">
            <a:off x="446222" y="1529909"/>
            <a:ext cx="110918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ight Arrow 31"/>
          <p:cNvSpPr/>
          <p:nvPr/>
        </p:nvSpPr>
        <p:spPr>
          <a:xfrm rot="5400000">
            <a:off x="405111" y="2988338"/>
            <a:ext cx="1191407" cy="55142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Freeform 33"/>
          <p:cNvSpPr/>
          <p:nvPr/>
        </p:nvSpPr>
        <p:spPr>
          <a:xfrm>
            <a:off x="2971687" y="1682613"/>
            <a:ext cx="3155514" cy="898539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9" name="Group 8"/>
          <p:cNvGrpSpPr/>
          <p:nvPr/>
        </p:nvGrpSpPr>
        <p:grpSpPr>
          <a:xfrm>
            <a:off x="5703990" y="1215803"/>
            <a:ext cx="2879999" cy="2636632"/>
            <a:chOff x="5703990" y="1215803"/>
            <a:chExt cx="2879999" cy="2636632"/>
          </a:xfrm>
        </p:grpSpPr>
        <p:sp>
          <p:nvSpPr>
            <p:cNvPr id="37" name="TextBox 36"/>
            <p:cNvSpPr txBox="1"/>
            <p:nvPr/>
          </p:nvSpPr>
          <p:spPr>
            <a:xfrm>
              <a:off x="7139271" y="3267660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AU" sz="3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03990" y="1215803"/>
              <a:ext cx="28799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3200" dirty="0"/>
                <a:t>How do we </a:t>
              </a:r>
            </a:p>
            <a:p>
              <a:pPr algn="ctr"/>
              <a:r>
                <a:rPr lang="en-AU" sz="3200" dirty="0"/>
                <a:t>get here?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409769" y="662804"/>
            <a:ext cx="1081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Now</a:t>
            </a:r>
          </a:p>
        </p:txBody>
      </p:sp>
      <p:sp>
        <p:nvSpPr>
          <p:cNvPr id="2" name="Up Arrow 1"/>
          <p:cNvSpPr/>
          <p:nvPr/>
        </p:nvSpPr>
        <p:spPr>
          <a:xfrm>
            <a:off x="5200605" y="2017449"/>
            <a:ext cx="698400" cy="1223318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21"/>
          <p:cNvSpPr txBox="1"/>
          <p:nvPr/>
        </p:nvSpPr>
        <p:spPr>
          <a:xfrm>
            <a:off x="6253230" y="3267660"/>
            <a:ext cx="1956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i="1" dirty="0"/>
              <a:t>Status quo</a:t>
            </a:r>
          </a:p>
        </p:txBody>
      </p:sp>
      <p:sp>
        <p:nvSpPr>
          <p:cNvPr id="21" name="Freeform 20"/>
          <p:cNvSpPr/>
          <p:nvPr/>
        </p:nvSpPr>
        <p:spPr>
          <a:xfrm>
            <a:off x="2971687" y="2581153"/>
            <a:ext cx="3131980" cy="1013467"/>
          </a:xfrm>
          <a:custGeom>
            <a:avLst/>
            <a:gdLst>
              <a:gd name="connsiteX0" fmla="*/ 0 w 3599727"/>
              <a:gd name="connsiteY0" fmla="*/ 0 h 1099595"/>
              <a:gd name="connsiteX1" fmla="*/ 1921398 w 3599727"/>
              <a:gd name="connsiteY1" fmla="*/ 879676 h 1099595"/>
              <a:gd name="connsiteX2" fmla="*/ 3599727 w 3599727"/>
              <a:gd name="connsiteY2" fmla="*/ 1099595 h 1099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9727" h="1099595">
                <a:moveTo>
                  <a:pt x="0" y="0"/>
                </a:moveTo>
                <a:cubicBezTo>
                  <a:pt x="660722" y="348205"/>
                  <a:pt x="1321444" y="696410"/>
                  <a:pt x="1921398" y="879676"/>
                </a:cubicBezTo>
                <a:cubicBezTo>
                  <a:pt x="2521353" y="1062942"/>
                  <a:pt x="3060540" y="1081268"/>
                  <a:pt x="3599727" y="109959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Freeform 22"/>
          <p:cNvSpPr/>
          <p:nvPr/>
        </p:nvSpPr>
        <p:spPr>
          <a:xfrm>
            <a:off x="1663748" y="1805649"/>
            <a:ext cx="1307940" cy="775503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2950495" y="1251029"/>
            <a:ext cx="37339" cy="261843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7038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8295044" y="74012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61455" y="12834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61455" y="18001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18425" y="23487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5044" y="291139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7093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8216386" y="8208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V. type</a:t>
            </a:r>
          </a:p>
        </p:txBody>
      </p:sp>
    </p:spTree>
    <p:extLst>
      <p:ext uri="{BB962C8B-B14F-4D97-AF65-F5344CB8AC3E}">
        <p14:creationId xmlns:p14="http://schemas.microsoft.com/office/powerpoint/2010/main" val="20136346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8295044" y="74012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61455" y="12834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61455" y="18001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18425" y="23487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5044" y="291139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7093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8216386" y="8208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V. type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1074523" y="418936"/>
            <a:ext cx="7489509" cy="4246603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7" name="Group 106"/>
          <p:cNvGrpSpPr/>
          <p:nvPr/>
        </p:nvGrpSpPr>
        <p:grpSpPr>
          <a:xfrm>
            <a:off x="1727739" y="708151"/>
            <a:ext cx="3557716" cy="1903915"/>
            <a:chOff x="693892" y="1170501"/>
            <a:chExt cx="2941585" cy="1730344"/>
          </a:xfrm>
        </p:grpSpPr>
        <p:sp>
          <p:nvSpPr>
            <p:cNvPr id="108" name="Rectangle 107"/>
            <p:cNvSpPr/>
            <p:nvPr/>
          </p:nvSpPr>
          <p:spPr>
            <a:xfrm>
              <a:off x="693892" y="1519084"/>
              <a:ext cx="2941585" cy="10766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9" name="Picture 8" descr="Image result for gurobi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92" y="1170501"/>
              <a:ext cx="2941585" cy="173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0" name="Picture 10" descr="Image result for cplex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434" y="2352916"/>
            <a:ext cx="2258729" cy="180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12" descr="80x8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163" y="934724"/>
            <a:ext cx="1677342" cy="167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409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7724" y="1864053"/>
            <a:ext cx="456967" cy="456967"/>
            <a:chOff x="120974" y="2313916"/>
            <a:chExt cx="456967" cy="456967"/>
          </a:xfrm>
        </p:grpSpPr>
        <p:sp>
          <p:nvSpPr>
            <p:cNvPr id="23" name="Rectangle 22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97251" y="784983"/>
            <a:ext cx="431474" cy="495060"/>
            <a:chOff x="130501" y="763733"/>
            <a:chExt cx="431474" cy="495060"/>
          </a:xfrm>
        </p:grpSpPr>
        <p:sp>
          <p:nvSpPr>
            <p:cNvPr id="19" name="Rectangle 18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00404" y="2419028"/>
            <a:ext cx="444286" cy="444285"/>
            <a:chOff x="133654" y="2473722"/>
            <a:chExt cx="444286" cy="444285"/>
          </a:xfrm>
        </p:grpSpPr>
        <p:sp>
          <p:nvSpPr>
            <p:cNvPr id="26" name="Rectangle 25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87090" y="2959151"/>
            <a:ext cx="441635" cy="489259"/>
            <a:chOff x="120340" y="3003482"/>
            <a:chExt cx="441635" cy="489259"/>
          </a:xfrm>
        </p:grpSpPr>
        <p:sp>
          <p:nvSpPr>
            <p:cNvPr id="28" name="Rectangle 27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783170" y="1369627"/>
            <a:ext cx="461521" cy="412366"/>
            <a:chOff x="116420" y="1384181"/>
            <a:chExt cx="461521" cy="412366"/>
          </a:xfrm>
        </p:grpSpPr>
        <p:sp>
          <p:nvSpPr>
            <p:cNvPr id="21" name="Rectangle 20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8295044" y="74012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61455" y="12834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61455" y="18001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18425" y="23487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5044" y="291139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32409" y="497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$: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98180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98180" y="23180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98180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041069" y="497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773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57282" y="497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757282" y="7093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57282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486833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6161" y="17693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26161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95040" y="49758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34368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16586" y="49758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103247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32798" y="49758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849592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5937" y="49758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634245" y="12526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8216386" y="8208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02108" y="36467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08593" y="28806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28346" y="3849866"/>
            <a:ext cx="6360307" cy="400110"/>
            <a:chOff x="1575018" y="4206763"/>
            <a:chExt cx="6360307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575018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30456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3412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02999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11206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80085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126430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11083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85431" y="4206763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09327" y="3449756"/>
            <a:ext cx="6360307" cy="400110"/>
            <a:chOff x="1575018" y="3812311"/>
            <a:chExt cx="6360307" cy="400110"/>
          </a:xfrm>
        </p:grpSpPr>
        <p:sp>
          <p:nvSpPr>
            <p:cNvPr id="84" name="TextBox 83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528346" y="4212421"/>
            <a:ext cx="6360307" cy="400110"/>
            <a:chOff x="1620650" y="3430342"/>
            <a:chExt cx="6360307" cy="400110"/>
          </a:xfrm>
        </p:grpSpPr>
        <p:sp>
          <p:nvSpPr>
            <p:cNvPr id="95" name="TextBox 94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5330" y="352694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Upper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0341" y="390762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Lower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4338" y="423054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V. type</a:t>
            </a:r>
          </a:p>
        </p:txBody>
      </p:sp>
      <p:sp>
        <p:nvSpPr>
          <p:cNvPr id="94" name="Oval 93"/>
          <p:cNvSpPr/>
          <p:nvPr/>
        </p:nvSpPr>
        <p:spPr>
          <a:xfrm>
            <a:off x="1437258" y="4475112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2893284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5968866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864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/>
          <p:cNvGrpSpPr/>
          <p:nvPr/>
        </p:nvGrpSpPr>
        <p:grpSpPr>
          <a:xfrm>
            <a:off x="1514722" y="4484496"/>
            <a:ext cx="6360307" cy="659622"/>
            <a:chOff x="1514722" y="4575936"/>
            <a:chExt cx="6360307" cy="659622"/>
          </a:xfrm>
        </p:grpSpPr>
        <p:sp>
          <p:nvSpPr>
            <p:cNvPr id="4" name="TextBox 3"/>
            <p:cNvSpPr txBox="1"/>
            <p:nvPr/>
          </p:nvSpPr>
          <p:spPr>
            <a:xfrm>
              <a:off x="1514722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4427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382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42703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50910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9789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66134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0787" y="4589227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5135" y="4575936"/>
              <a:ext cx="2498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</a:t>
              </a:r>
            </a:p>
          </p:txBody>
        </p:sp>
      </p:grpSp>
      <p:sp>
        <p:nvSpPr>
          <p:cNvPr id="87" name="Oval 86"/>
          <p:cNvSpPr/>
          <p:nvPr/>
        </p:nvSpPr>
        <p:spPr>
          <a:xfrm>
            <a:off x="1437258" y="4475112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val 88"/>
          <p:cNvSpPr/>
          <p:nvPr/>
        </p:nvSpPr>
        <p:spPr>
          <a:xfrm>
            <a:off x="2893284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5968866" y="4484496"/>
            <a:ext cx="595630" cy="605256"/>
          </a:xfrm>
          <a:prstGeom prst="ellipse">
            <a:avLst/>
          </a:prstGeom>
          <a:noFill/>
          <a:ln w="1016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2558791" y="665745"/>
            <a:ext cx="3689940" cy="2947710"/>
            <a:chOff x="4209306" y="1245600"/>
            <a:chExt cx="4380294" cy="3499200"/>
          </a:xfrm>
        </p:grpSpPr>
        <p:sp>
          <p:nvSpPr>
            <p:cNvPr id="58" name="Rectangle 57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63" name="Group 62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95" name="Oval 94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65" name="Oval 64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69" name="Oval 68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72" name="Group 71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73" name="Group 72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74" name="Group 73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77" name="Group 76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97" name="TextBox 96"/>
          <p:cNvSpPr txBox="1"/>
          <p:nvPr/>
        </p:nvSpPr>
        <p:spPr>
          <a:xfrm>
            <a:off x="2766740" y="64322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217977" y="2574000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112731" y="245739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890807" y="241768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22363" y="1641065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367527" y="1441956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217977" y="621119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905148" y="60649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659112" y="1723393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cxnSp>
        <p:nvCxnSpPr>
          <p:cNvPr id="20" name="Straight Arrow Connector 19"/>
          <p:cNvCxnSpPr>
            <a:stCxn id="87" idx="0"/>
            <a:endCxn id="65" idx="4"/>
          </p:cNvCxnSpPr>
          <p:nvPr/>
        </p:nvCxnSpPr>
        <p:spPr>
          <a:xfrm flipV="1">
            <a:off x="1735073" y="1621440"/>
            <a:ext cx="1443975" cy="285367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0" idx="1"/>
            <a:endCxn id="69" idx="6"/>
          </p:cNvCxnSpPr>
          <p:nvPr/>
        </p:nvCxnSpPr>
        <p:spPr>
          <a:xfrm flipH="1" flipV="1">
            <a:off x="3904992" y="3088064"/>
            <a:ext cx="2151102" cy="148507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9" idx="0"/>
            <a:endCxn id="60" idx="4"/>
          </p:cNvCxnSpPr>
          <p:nvPr/>
        </p:nvCxnSpPr>
        <p:spPr>
          <a:xfrm flipV="1">
            <a:off x="3191099" y="1751464"/>
            <a:ext cx="2362500" cy="273303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442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1030514"/>
            <a:ext cx="85534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But reality 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more complex…</a:t>
            </a:r>
          </a:p>
        </p:txBody>
      </p:sp>
    </p:spTree>
    <p:extLst>
      <p:ext uri="{BB962C8B-B14F-4D97-AF65-F5344CB8AC3E}">
        <p14:creationId xmlns:p14="http://schemas.microsoft.com/office/powerpoint/2010/main" val="325499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58" y="-90939"/>
            <a:ext cx="8713285" cy="857250"/>
          </a:xfrm>
        </p:spPr>
        <p:txBody>
          <a:bodyPr>
            <a:normAutofit/>
          </a:bodyPr>
          <a:lstStyle/>
          <a:p>
            <a:r>
              <a:rPr lang="en-US" sz="3600" dirty="0"/>
              <a:t>Accounting for </a:t>
            </a:r>
            <a:r>
              <a:rPr lang="en-US" sz="3600" dirty="0">
                <a:solidFill>
                  <a:srgbClr val="FFFF00"/>
                </a:solidFill>
              </a:rPr>
              <a:t>existing conservation areas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7724" y="2206953"/>
            <a:ext cx="456967" cy="456967"/>
            <a:chOff x="120974" y="2313916"/>
            <a:chExt cx="456967" cy="456967"/>
          </a:xfrm>
        </p:grpSpPr>
        <p:sp>
          <p:nvSpPr>
            <p:cNvPr id="5" name="Rectangle 4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97251" y="1127883"/>
            <a:ext cx="431474" cy="495060"/>
            <a:chOff x="130501" y="763733"/>
            <a:chExt cx="431474" cy="495060"/>
          </a:xfrm>
        </p:grpSpPr>
        <p:sp>
          <p:nvSpPr>
            <p:cNvPr id="8" name="Rectangle 7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800404" y="2761928"/>
            <a:ext cx="444286" cy="444285"/>
            <a:chOff x="133654" y="2473722"/>
            <a:chExt cx="444286" cy="444285"/>
          </a:xfrm>
        </p:grpSpPr>
        <p:sp>
          <p:nvSpPr>
            <p:cNvPr id="11" name="Rectangle 10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87090" y="3302051"/>
            <a:ext cx="441635" cy="489259"/>
            <a:chOff x="120340" y="3003482"/>
            <a:chExt cx="441635" cy="489259"/>
          </a:xfrm>
        </p:grpSpPr>
        <p:sp>
          <p:nvSpPr>
            <p:cNvPr id="14" name="Rectangle 13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83170" y="1712527"/>
            <a:ext cx="461521" cy="412366"/>
            <a:chOff x="116420" y="1384181"/>
            <a:chExt cx="461521" cy="412366"/>
          </a:xfrm>
        </p:grpSpPr>
        <p:sp>
          <p:nvSpPr>
            <p:cNvPr id="17" name="Rectangle 16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256735" y="108302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56735" y="16263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56735" y="21430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56735" y="26916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56735" y="325429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32409" y="535534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$: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8180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98180" y="26609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98180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41069" y="535533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2773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57282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57282" y="10522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57282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86833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26161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2616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95040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34368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16586" y="535533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3247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32798" y="535533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49592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95937" y="535533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34245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14722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24427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7382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4270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50910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19789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6613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50787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25135" y="4732146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216386" y="11637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402108" y="522242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408593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8346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5789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98744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5632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64534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33413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7975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864411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638759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1509327" y="3697406"/>
            <a:ext cx="6360307" cy="400110"/>
            <a:chOff x="1575018" y="3812311"/>
            <a:chExt cx="6360307" cy="400110"/>
          </a:xfrm>
        </p:grpSpPr>
        <p:sp>
          <p:nvSpPr>
            <p:cNvPr id="68" name="TextBox 67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528346" y="4460071"/>
            <a:ext cx="6360307" cy="400110"/>
            <a:chOff x="1620650" y="3430342"/>
            <a:chExt cx="6360307" cy="400110"/>
          </a:xfrm>
        </p:grpSpPr>
        <p:sp>
          <p:nvSpPr>
            <p:cNvPr id="78" name="TextBox 77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585330" y="377459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Upper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90341" y="415527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Lower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64338" y="447819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V. type</a:t>
            </a:r>
          </a:p>
        </p:txBody>
      </p:sp>
    </p:spTree>
    <p:extLst>
      <p:ext uri="{BB962C8B-B14F-4D97-AF65-F5344CB8AC3E}">
        <p14:creationId xmlns:p14="http://schemas.microsoft.com/office/powerpoint/2010/main" val="3803155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ars.els-cdn.com/content/image/1-s2.0-S0006320721004730-gr3_lr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7" t="33237" r="-1" b="33014"/>
          <a:stretch/>
        </p:blipFill>
        <p:spPr bwMode="auto">
          <a:xfrm>
            <a:off x="385313" y="974494"/>
            <a:ext cx="2668558" cy="232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0648" y="3294657"/>
            <a:ext cx="2357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Protected areas +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Indigenous Lands</a:t>
            </a:r>
          </a:p>
        </p:txBody>
      </p:sp>
      <p:sp>
        <p:nvSpPr>
          <p:cNvPr id="5" name="Rectangle 4"/>
          <p:cNvSpPr/>
          <p:nvPr/>
        </p:nvSpPr>
        <p:spPr>
          <a:xfrm>
            <a:off x="496934" y="4593537"/>
            <a:ext cx="2445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Burbano-Girón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 (2022)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DOI:10.1016/j.biocon.2021.109421</a:t>
            </a:r>
          </a:p>
        </p:txBody>
      </p:sp>
      <p:pic>
        <p:nvPicPr>
          <p:cNvPr id="1030" name="Picture 6" descr="Details are in the caption following th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93" r="50494" b="2904"/>
          <a:stretch/>
        </p:blipFill>
        <p:spPr bwMode="auto">
          <a:xfrm>
            <a:off x="3186964" y="974494"/>
            <a:ext cx="2760347" cy="213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182102" y="3261903"/>
            <a:ext cx="277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No-take marine reserves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16729" y="3283660"/>
            <a:ext cx="3011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Areas with existing habitat + pastures where grazing rights have already been  bought</a:t>
            </a:r>
          </a:p>
        </p:txBody>
      </p:sp>
      <p:pic>
        <p:nvPicPr>
          <p:cNvPr id="12" name="Picture 6" descr="Details are in the caption following the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0" t="96971" r="11" b="249"/>
          <a:stretch/>
        </p:blipFill>
        <p:spPr bwMode="auto">
          <a:xfrm>
            <a:off x="4503142" y="2520130"/>
            <a:ext cx="1320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tails are in the caption following the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0" t="27994" r="9790" b="16889"/>
          <a:stretch/>
        </p:blipFill>
        <p:spPr bwMode="auto">
          <a:xfrm>
            <a:off x="6400121" y="974494"/>
            <a:ext cx="2045131" cy="234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Details are in the caption following the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9" t="71017" r="56538" b="11452"/>
          <a:stretch/>
        </p:blipFill>
        <p:spPr bwMode="auto">
          <a:xfrm>
            <a:off x="6400797" y="974494"/>
            <a:ext cx="1028777" cy="59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344479" y="4573344"/>
            <a:ext cx="2445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Magris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 (2020)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DOI:10.1111/ddi.13183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00028" y="4551732"/>
            <a:ext cx="24453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Daberger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 (2022)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10.1111/csp2.12832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215358" y="-3855"/>
            <a:ext cx="871328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Accounting for existing conservation areas</a:t>
            </a:r>
          </a:p>
        </p:txBody>
      </p:sp>
    </p:spTree>
    <p:extLst>
      <p:ext uri="{BB962C8B-B14F-4D97-AF65-F5344CB8AC3E}">
        <p14:creationId xmlns:p14="http://schemas.microsoft.com/office/powerpoint/2010/main" val="2250761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87724" y="2206953"/>
            <a:ext cx="456967" cy="456967"/>
            <a:chOff x="120974" y="2313916"/>
            <a:chExt cx="456967" cy="456967"/>
          </a:xfrm>
        </p:grpSpPr>
        <p:sp>
          <p:nvSpPr>
            <p:cNvPr id="5" name="Rectangle 4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97251" y="1127883"/>
            <a:ext cx="431474" cy="495060"/>
            <a:chOff x="130501" y="763733"/>
            <a:chExt cx="431474" cy="495060"/>
          </a:xfrm>
        </p:grpSpPr>
        <p:sp>
          <p:nvSpPr>
            <p:cNvPr id="8" name="Rectangle 7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800404" y="2761928"/>
            <a:ext cx="444286" cy="444285"/>
            <a:chOff x="133654" y="2473722"/>
            <a:chExt cx="444286" cy="444285"/>
          </a:xfrm>
        </p:grpSpPr>
        <p:sp>
          <p:nvSpPr>
            <p:cNvPr id="11" name="Rectangle 10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87090" y="3302051"/>
            <a:ext cx="441635" cy="489259"/>
            <a:chOff x="120340" y="3003482"/>
            <a:chExt cx="441635" cy="489259"/>
          </a:xfrm>
        </p:grpSpPr>
        <p:sp>
          <p:nvSpPr>
            <p:cNvPr id="14" name="Rectangle 13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83170" y="1712527"/>
            <a:ext cx="461521" cy="412366"/>
            <a:chOff x="116420" y="1384181"/>
            <a:chExt cx="461521" cy="412366"/>
          </a:xfrm>
        </p:grpSpPr>
        <p:sp>
          <p:nvSpPr>
            <p:cNvPr id="17" name="Rectangle 16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256735" y="1083026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56735" y="16263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56735" y="21430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56735" y="26916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56735" y="325429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32409" y="535534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$: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8180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+9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98180" y="26609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98180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41069" y="535533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2773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57282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57282" y="105224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57282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86833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26161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2616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95040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34368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16586" y="535533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3247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32798" y="535533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49592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95937" y="535533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34245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14722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24427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7382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4270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50910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19789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6613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50787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25135" y="4732146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216386" y="11637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402108" y="522242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408593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8346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5789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98744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5632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64534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33413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7975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864411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638759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1509327" y="3697406"/>
            <a:ext cx="6360307" cy="400110"/>
            <a:chOff x="1575018" y="3812311"/>
            <a:chExt cx="6360307" cy="400110"/>
          </a:xfrm>
        </p:grpSpPr>
        <p:sp>
          <p:nvSpPr>
            <p:cNvPr id="68" name="TextBox 67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528346" y="4460071"/>
            <a:ext cx="6360307" cy="400110"/>
            <a:chOff x="1620650" y="3430342"/>
            <a:chExt cx="6360307" cy="400110"/>
          </a:xfrm>
        </p:grpSpPr>
        <p:sp>
          <p:nvSpPr>
            <p:cNvPr id="78" name="TextBox 77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585330" y="377459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Upper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90341" y="415527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Lower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64338" y="447819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V. type</a:t>
            </a:r>
          </a:p>
        </p:txBody>
      </p:sp>
      <p:sp>
        <p:nvSpPr>
          <p:cNvPr id="94" name="Title 1"/>
          <p:cNvSpPr>
            <a:spLocks noGrp="1"/>
          </p:cNvSpPr>
          <p:nvPr>
            <p:ph type="title"/>
          </p:nvPr>
        </p:nvSpPr>
        <p:spPr>
          <a:xfrm>
            <a:off x="457200" y="-51196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Accounting for </a:t>
            </a:r>
            <a:r>
              <a:rPr lang="en-US" sz="3600" dirty="0">
                <a:solidFill>
                  <a:srgbClr val="FFFF00"/>
                </a:solidFill>
              </a:rPr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647289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1374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Accounting for efficiency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49404" y="854973"/>
            <a:ext cx="2542578" cy="4054949"/>
            <a:chOff x="449404" y="854973"/>
            <a:chExt cx="2542578" cy="4054949"/>
          </a:xfrm>
        </p:grpSpPr>
        <p:pic>
          <p:nvPicPr>
            <p:cNvPr id="2050" name="Picture 2" descr="Figure 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4" t="1307" r="52583" b="51097"/>
            <a:stretch/>
          </p:blipFill>
          <p:spPr bwMode="auto">
            <a:xfrm>
              <a:off x="699632" y="854973"/>
              <a:ext cx="2108200" cy="282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15482" y="3813589"/>
              <a:ext cx="247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Land value assessments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49404" y="4448257"/>
              <a:ext cx="24453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Rodewald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et al. (2019)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DOI:10.1038/s41598-019-52241-2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90444" y="854973"/>
            <a:ext cx="2445316" cy="4054949"/>
            <a:chOff x="3155384" y="854973"/>
            <a:chExt cx="2445316" cy="4054949"/>
          </a:xfrm>
        </p:grpSpPr>
        <p:sp>
          <p:nvSpPr>
            <p:cNvPr id="6" name="TextBox 5"/>
            <p:cNvSpPr txBox="1"/>
            <p:nvPr/>
          </p:nvSpPr>
          <p:spPr>
            <a:xfrm>
              <a:off x="3431012" y="3813589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Human pressure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47431" t="24056" r="31389" b="30944"/>
            <a:stretch/>
          </p:blipFill>
          <p:spPr>
            <a:xfrm>
              <a:off x="3383191" y="854973"/>
              <a:ext cx="2153042" cy="2858957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3383191" y="2941320"/>
              <a:ext cx="884009" cy="7573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55384" y="4448257"/>
              <a:ext cx="24453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Schuster et al. (2019)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DOI:10.1038/s41467-019-09723-8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31483" y="854973"/>
            <a:ext cx="2485428" cy="4054949"/>
            <a:chOff x="6131483" y="854973"/>
            <a:chExt cx="2485428" cy="4054949"/>
          </a:xfrm>
        </p:grpSpPr>
        <p:sp>
          <p:nvSpPr>
            <p:cNvPr id="15" name="TextBox 14"/>
            <p:cNvSpPr txBox="1"/>
            <p:nvPr/>
          </p:nvSpPr>
          <p:spPr>
            <a:xfrm>
              <a:off x="6254711" y="3813589"/>
              <a:ext cx="2362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Opportunity cost to commercial fisheries</a:t>
              </a:r>
            </a:p>
          </p:txBody>
        </p:sp>
        <p:pic>
          <p:nvPicPr>
            <p:cNvPr id="2052" name="Picture 4" descr="Extended Data Fig. 1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66"/>
            <a:stretch/>
          </p:blipFill>
          <p:spPr bwMode="auto">
            <a:xfrm>
              <a:off x="6605384" y="854973"/>
              <a:ext cx="1660854" cy="2891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6131483" y="4448257"/>
              <a:ext cx="24453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Brito-Morales et al. (2022)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DOI:10.1038/s41558-022-01323-7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5215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87724" y="2206953"/>
            <a:ext cx="456967" cy="456967"/>
            <a:chOff x="120974" y="2313916"/>
            <a:chExt cx="456967" cy="456967"/>
          </a:xfrm>
        </p:grpSpPr>
        <p:sp>
          <p:nvSpPr>
            <p:cNvPr id="5" name="Rectangle 4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97251" y="1127883"/>
            <a:ext cx="431474" cy="495060"/>
            <a:chOff x="130501" y="763733"/>
            <a:chExt cx="431474" cy="495060"/>
          </a:xfrm>
        </p:grpSpPr>
        <p:sp>
          <p:nvSpPr>
            <p:cNvPr id="8" name="Rectangle 7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800404" y="2761928"/>
            <a:ext cx="444286" cy="444285"/>
            <a:chOff x="133654" y="2473722"/>
            <a:chExt cx="444286" cy="444285"/>
          </a:xfrm>
        </p:grpSpPr>
        <p:sp>
          <p:nvSpPr>
            <p:cNvPr id="11" name="Rectangle 10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87090" y="3302051"/>
            <a:ext cx="441635" cy="489259"/>
            <a:chOff x="120340" y="3003482"/>
            <a:chExt cx="441635" cy="489259"/>
          </a:xfrm>
        </p:grpSpPr>
        <p:sp>
          <p:nvSpPr>
            <p:cNvPr id="14" name="Rectangle 13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83170" y="1712527"/>
            <a:ext cx="461521" cy="412366"/>
            <a:chOff x="116420" y="1384181"/>
            <a:chExt cx="461521" cy="412366"/>
          </a:xfrm>
        </p:grpSpPr>
        <p:sp>
          <p:nvSpPr>
            <p:cNvPr id="17" name="Rectangle 16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256735" y="1083026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56735" y="16263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56735" y="21430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56735" y="26916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56735" y="3254293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32409" y="535534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$: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8180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+9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98180" y="26609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98180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+9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41069" y="535533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2773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+8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57282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57281" y="1052248"/>
            <a:ext cx="91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57282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86833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26161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52616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+9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95040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34368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16586" y="535533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03247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32798" y="535533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49592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95937" y="535533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34245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14722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24427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7382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4270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50910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319789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6613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50787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25135" y="4732146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216386" y="11637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402108" y="522242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408593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+3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8346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5789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98744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5632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64534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33413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07975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864411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638759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1509327" y="3697406"/>
            <a:ext cx="6360307" cy="400110"/>
            <a:chOff x="1575018" y="3812311"/>
            <a:chExt cx="6360307" cy="400110"/>
          </a:xfrm>
        </p:grpSpPr>
        <p:sp>
          <p:nvSpPr>
            <p:cNvPr id="68" name="TextBox 67"/>
            <p:cNvSpPr txBox="1"/>
            <p:nvPr/>
          </p:nvSpPr>
          <p:spPr>
            <a:xfrm>
              <a:off x="1575018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30456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03412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802999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11206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380085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126430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11083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85431" y="3812311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528346" y="4460071"/>
            <a:ext cx="6360307" cy="400110"/>
            <a:chOff x="1620650" y="3430342"/>
            <a:chExt cx="6360307" cy="400110"/>
          </a:xfrm>
        </p:grpSpPr>
        <p:sp>
          <p:nvSpPr>
            <p:cNvPr id="78" name="TextBox 77"/>
            <p:cNvSpPr txBox="1"/>
            <p:nvPr/>
          </p:nvSpPr>
          <p:spPr>
            <a:xfrm>
              <a:off x="1620650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5020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07975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48631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56838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25717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172062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956715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731063" y="3430342"/>
              <a:ext cx="2498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585330" y="377459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Upper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90341" y="415527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Lower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64338" y="447819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V. type</a:t>
            </a:r>
          </a:p>
        </p:txBody>
      </p:sp>
      <p:sp>
        <p:nvSpPr>
          <p:cNvPr id="94" name="Title 1"/>
          <p:cNvSpPr>
            <a:spLocks noGrp="1"/>
          </p:cNvSpPr>
          <p:nvPr>
            <p:ph type="title"/>
          </p:nvPr>
        </p:nvSpPr>
        <p:spPr>
          <a:xfrm>
            <a:off x="0" y="-51196"/>
            <a:ext cx="9144000" cy="857250"/>
          </a:xfrm>
        </p:spPr>
        <p:txBody>
          <a:bodyPr>
            <a:noAutofit/>
          </a:bodyPr>
          <a:lstStyle/>
          <a:p>
            <a:r>
              <a:rPr lang="en-US" sz="2400" dirty="0"/>
              <a:t>Accounting for </a:t>
            </a:r>
            <a:r>
              <a:rPr lang="en-US" sz="2400" dirty="0">
                <a:solidFill>
                  <a:srgbClr val="FFFF00"/>
                </a:solidFill>
              </a:rPr>
              <a:t>adequacy, comprehensiveness, and representativeness</a:t>
            </a:r>
          </a:p>
        </p:txBody>
      </p:sp>
    </p:spTree>
    <p:extLst>
      <p:ext uri="{BB962C8B-B14F-4D97-AF65-F5344CB8AC3E}">
        <p14:creationId xmlns:p14="http://schemas.microsoft.com/office/powerpoint/2010/main" val="2947253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3600" y="1281600"/>
            <a:ext cx="8611200" cy="2750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 smtClean="0"/>
              <a:t>Protected areas</a:t>
            </a:r>
            <a:endParaRPr lang="en-AU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5" y="1360449"/>
            <a:ext cx="8460470" cy="25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9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07875" y="4616212"/>
            <a:ext cx="2785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Species distribution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128" name="Picture 8" descr="https://ars.els-cdn.com/content/image/1-s2.0-S161713812200108X-gr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98"/>
          <a:stretch/>
        </p:blipFill>
        <p:spPr bwMode="auto">
          <a:xfrm>
            <a:off x="386681" y="2888378"/>
            <a:ext cx="3957955" cy="172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Extended Data Fig.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55"/>
          <a:stretch/>
        </p:blipFill>
        <p:spPr bwMode="auto">
          <a:xfrm>
            <a:off x="338428" y="1175024"/>
            <a:ext cx="4054462" cy="85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57200" y="-51196"/>
            <a:ext cx="8229600" cy="610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Accounting for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adequacy – get good data!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3679" y="2311359"/>
            <a:ext cx="3533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Hanson et al. (2022) DOI:10.1038/s41586-020-2138-7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59437" y="1988452"/>
            <a:ext cx="227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Area of habitat data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9473" y="4864258"/>
            <a:ext cx="40976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González-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Fernández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(2022) DOI:10.1016/j.jnc.2022.126235</a:t>
            </a:r>
          </a:p>
        </p:txBody>
      </p:sp>
      <p:pic>
        <p:nvPicPr>
          <p:cNvPr id="2050" name="Picture 2" descr="Fig.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2" r="30598" b="63778"/>
          <a:stretch/>
        </p:blipFill>
        <p:spPr bwMode="auto">
          <a:xfrm>
            <a:off x="5188463" y="967879"/>
            <a:ext cx="3118625" cy="155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5736534" y="2514998"/>
            <a:ext cx="227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Habitat classification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45393" y="2786266"/>
            <a:ext cx="370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rPr>
              <a:t>Jung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rPr>
              <a:t>et al. (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rPr>
              <a:t>2020) DOI: </a:t>
            </a:r>
            <a:r>
              <a:rPr lang="en-US" sz="1200" dirty="0">
                <a:latin typeface="+mj-lt"/>
              </a:rPr>
              <a:t>10.1038/s41597-020-00599-8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</a:rPr>
              <a:t>	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2052" name="Picture 4" descr="Details are in the caption following the imag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3" t="49440" r="17186"/>
          <a:stretch/>
        </p:blipFill>
        <p:spPr bwMode="auto">
          <a:xfrm>
            <a:off x="4965830" y="3247931"/>
            <a:ext cx="1189184" cy="181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6189935" y="3238017"/>
            <a:ext cx="227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Modelled abundance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89935" y="3561182"/>
            <a:ext cx="2345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Fink (2020</a:t>
            </a:r>
            <a:r>
              <a:rPr lang="en-US" sz="1200" dirty="0">
                <a:solidFill>
                  <a:prstClr val="white"/>
                </a:solidFill>
              </a:rPr>
              <a:t>) DOI:10.1002/eap.2056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5370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00800" y="640080"/>
            <a:ext cx="8942400" cy="528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400" dirty="0" smtClean="0"/>
              <a:t>Minimum coverage of features by the prioritization</a:t>
            </a:r>
            <a:endParaRPr lang="en-AU" sz="24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F99DBBD-9987-48E5-8C4B-516DAC42278C}"/>
              </a:ext>
            </a:extLst>
          </p:cNvPr>
          <p:cNvSpPr txBox="1">
            <a:spLocks/>
          </p:cNvSpPr>
          <p:nvPr/>
        </p:nvSpPr>
        <p:spPr>
          <a:xfrm>
            <a:off x="205739" y="1127761"/>
            <a:ext cx="8837461" cy="3718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300" b="1" dirty="0" smtClean="0">
                <a:solidFill>
                  <a:srgbClr val="FFFF00"/>
                </a:solidFill>
              </a:rPr>
              <a:t>Policy</a:t>
            </a:r>
            <a:r>
              <a:rPr lang="en-AU" sz="2300" dirty="0" smtClean="0"/>
              <a:t> “</a:t>
            </a:r>
            <a:r>
              <a:rPr lang="en-AU" sz="2300" dirty="0"/>
              <a:t>As a habitat-specific target, we used 17% of the total number of PUs where the respective habitat occurs, adopting Aichi target </a:t>
            </a:r>
            <a:r>
              <a:rPr lang="en-AU" sz="2300" dirty="0" smtClean="0"/>
              <a:t>11”</a:t>
            </a:r>
            <a:endParaRPr lang="en-AU" sz="2300" dirty="0"/>
          </a:p>
          <a:p>
            <a:endParaRPr lang="en-AU" sz="2300" dirty="0"/>
          </a:p>
        </p:txBody>
      </p:sp>
      <p:sp>
        <p:nvSpPr>
          <p:cNvPr id="25" name="Rectangle 24"/>
          <p:cNvSpPr/>
          <p:nvPr/>
        </p:nvSpPr>
        <p:spPr>
          <a:xfrm>
            <a:off x="6266448" y="4892507"/>
            <a:ext cx="2877552" cy="215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800" dirty="0"/>
              <a:t>Jung </a:t>
            </a:r>
            <a:r>
              <a:rPr lang="en-AU" sz="800" i="1" dirty="0"/>
              <a:t>et al. </a:t>
            </a:r>
            <a:r>
              <a:rPr lang="en-AU" sz="800" dirty="0"/>
              <a:t>(2021) Nat </a:t>
            </a:r>
            <a:r>
              <a:rPr lang="en-AU" sz="800" dirty="0" err="1"/>
              <a:t>Ecol</a:t>
            </a:r>
            <a:r>
              <a:rPr lang="en-AU" sz="800" dirty="0"/>
              <a:t> </a:t>
            </a:r>
            <a:r>
              <a:rPr lang="en-AU" sz="800" dirty="0" err="1"/>
              <a:t>Evol</a:t>
            </a:r>
            <a:r>
              <a:rPr lang="en-AU" sz="800" dirty="0"/>
              <a:t> DO:10.1038/s41559-021-01528-7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4892507"/>
            <a:ext cx="3058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 dirty="0" err="1" smtClean="0"/>
              <a:t>Friedrichs</a:t>
            </a:r>
            <a:r>
              <a:rPr lang="en-AU" sz="800" dirty="0" smtClean="0"/>
              <a:t> et al. (2018) </a:t>
            </a:r>
            <a:r>
              <a:rPr lang="en-AU" sz="800" dirty="0" err="1" smtClean="0"/>
              <a:t>Plos</a:t>
            </a:r>
            <a:r>
              <a:rPr lang="en-AU" sz="800" dirty="0" smtClean="0"/>
              <a:t> ONE</a:t>
            </a:r>
            <a:r>
              <a:rPr lang="en-AU" sz="800" dirty="0"/>
              <a:t>, DOI:10.1371/journal.pone.0208264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18106" y="4892507"/>
            <a:ext cx="28883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 dirty="0" smtClean="0"/>
              <a:t>Taylor </a:t>
            </a:r>
            <a:r>
              <a:rPr lang="en-AU" sz="800" i="1" dirty="0" smtClean="0"/>
              <a:t>et al. </a:t>
            </a:r>
            <a:r>
              <a:rPr lang="en-AU" sz="800" dirty="0"/>
              <a:t>(</a:t>
            </a:r>
            <a:r>
              <a:rPr lang="en-AU" sz="800" dirty="0" smtClean="0"/>
              <a:t>2017) </a:t>
            </a:r>
            <a:r>
              <a:rPr lang="en-AU" sz="800" dirty="0" err="1" smtClean="0"/>
              <a:t>Plos</a:t>
            </a:r>
            <a:r>
              <a:rPr lang="en-AU" sz="800" dirty="0" smtClean="0"/>
              <a:t> ONE,</a:t>
            </a:r>
            <a:r>
              <a:rPr lang="en-AU" sz="800" dirty="0"/>
              <a:t> </a:t>
            </a:r>
            <a:r>
              <a:rPr lang="en-AU" sz="800" dirty="0" smtClean="0"/>
              <a:t>DOI:10.1371/journal.pone.0169629</a:t>
            </a:r>
            <a:endParaRPr lang="en-AU" sz="8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05739" y="-51196"/>
            <a:ext cx="8671561" cy="610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Accounting for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adequacy – set good targets!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3064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CBFC-3DBB-4C57-8B01-165308DC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983"/>
            <a:ext cx="8229600" cy="857250"/>
          </a:xfrm>
        </p:spPr>
        <p:txBody>
          <a:bodyPr/>
          <a:lstStyle/>
          <a:p>
            <a:r>
              <a:rPr lang="en-AU" dirty="0"/>
              <a:t>Representation targets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00800" y="640080"/>
            <a:ext cx="8942400" cy="528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400" dirty="0" smtClean="0"/>
              <a:t>Minimum coverage of features by the prioritization</a:t>
            </a:r>
            <a:endParaRPr lang="en-AU" sz="24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F99DBBD-9987-48E5-8C4B-516DAC42278C}"/>
              </a:ext>
            </a:extLst>
          </p:cNvPr>
          <p:cNvSpPr txBox="1">
            <a:spLocks/>
          </p:cNvSpPr>
          <p:nvPr/>
        </p:nvSpPr>
        <p:spPr>
          <a:xfrm>
            <a:off x="205739" y="1127761"/>
            <a:ext cx="8837461" cy="3718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300" b="1" dirty="0" smtClean="0">
                <a:solidFill>
                  <a:srgbClr val="FFFF00"/>
                </a:solidFill>
              </a:rPr>
              <a:t>Policy</a:t>
            </a:r>
            <a:r>
              <a:rPr lang="en-AU" sz="2300" dirty="0" smtClean="0"/>
              <a:t> “</a:t>
            </a:r>
            <a:r>
              <a:rPr lang="en-AU" sz="2300" dirty="0"/>
              <a:t>As a habitat-specific target, we used 17% of the total number of PUs where the respective habitat occurs, adopting Aichi target </a:t>
            </a:r>
            <a:r>
              <a:rPr lang="en-AU" sz="2300" dirty="0" smtClean="0"/>
              <a:t>11”</a:t>
            </a:r>
            <a:endParaRPr lang="en-AU" sz="2300" dirty="0"/>
          </a:p>
          <a:p>
            <a:r>
              <a:rPr lang="en-AU" sz="2300" b="1" dirty="0" smtClean="0">
                <a:solidFill>
                  <a:srgbClr val="FFFF00"/>
                </a:solidFill>
              </a:rPr>
              <a:t>Statistical models</a:t>
            </a:r>
            <a:r>
              <a:rPr lang="en-AU" sz="2300" dirty="0" smtClean="0"/>
              <a:t> “</a:t>
            </a:r>
            <a:r>
              <a:rPr lang="en-AU" sz="2300" dirty="0"/>
              <a:t>We modelled […] scenarios based on […] the [population viability analysis] by Todd </a:t>
            </a:r>
            <a:r>
              <a:rPr lang="en-AU" sz="2300" i="1" dirty="0"/>
              <a:t>et al</a:t>
            </a:r>
            <a:r>
              <a:rPr lang="en-AU" sz="2300" dirty="0"/>
              <a:t>. (2016). The reserve scenarios were based on the protected area required to achieve a less than 5% chance of the </a:t>
            </a:r>
            <a:r>
              <a:rPr lang="en-AU" sz="2300" dirty="0" err="1"/>
              <a:t>Leadbeater’s</a:t>
            </a:r>
            <a:r>
              <a:rPr lang="en-AU" sz="2300" dirty="0"/>
              <a:t> Possum population falling to (or below) 500 or fewer adult females in 40 </a:t>
            </a:r>
            <a:r>
              <a:rPr lang="en-AU" sz="2300" dirty="0" smtClean="0"/>
              <a:t>generations ”</a:t>
            </a:r>
            <a:endParaRPr lang="en-AU" sz="2300" dirty="0"/>
          </a:p>
          <a:p>
            <a:endParaRPr lang="en-AU" sz="2300" dirty="0"/>
          </a:p>
        </p:txBody>
      </p:sp>
      <p:sp>
        <p:nvSpPr>
          <p:cNvPr id="25" name="Rectangle 24"/>
          <p:cNvSpPr/>
          <p:nvPr/>
        </p:nvSpPr>
        <p:spPr>
          <a:xfrm>
            <a:off x="6266448" y="4892507"/>
            <a:ext cx="2877552" cy="215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800" dirty="0"/>
              <a:t>Jung </a:t>
            </a:r>
            <a:r>
              <a:rPr lang="en-AU" sz="800" i="1" dirty="0"/>
              <a:t>et al. </a:t>
            </a:r>
            <a:r>
              <a:rPr lang="en-AU" sz="800" dirty="0"/>
              <a:t>(2021) Nat </a:t>
            </a:r>
            <a:r>
              <a:rPr lang="en-AU" sz="800" dirty="0" err="1"/>
              <a:t>Ecol</a:t>
            </a:r>
            <a:r>
              <a:rPr lang="en-AU" sz="800" dirty="0"/>
              <a:t> </a:t>
            </a:r>
            <a:r>
              <a:rPr lang="en-AU" sz="800" dirty="0" err="1"/>
              <a:t>Evol</a:t>
            </a:r>
            <a:r>
              <a:rPr lang="en-AU" sz="800" dirty="0"/>
              <a:t> DO:10.1038/s41559-021-01528-7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4892507"/>
            <a:ext cx="3058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 dirty="0" err="1" smtClean="0"/>
              <a:t>Friedrichs</a:t>
            </a:r>
            <a:r>
              <a:rPr lang="en-AU" sz="800" dirty="0" smtClean="0"/>
              <a:t> et al. (2018) </a:t>
            </a:r>
            <a:r>
              <a:rPr lang="en-AU" sz="800" dirty="0" err="1" smtClean="0"/>
              <a:t>Plos</a:t>
            </a:r>
            <a:r>
              <a:rPr lang="en-AU" sz="800" dirty="0" smtClean="0"/>
              <a:t> ONE</a:t>
            </a:r>
            <a:r>
              <a:rPr lang="en-AU" sz="800" dirty="0"/>
              <a:t>, DOI:10.1371/journal.pone.0208264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18106" y="4892507"/>
            <a:ext cx="28883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 dirty="0" smtClean="0"/>
              <a:t>Taylor </a:t>
            </a:r>
            <a:r>
              <a:rPr lang="en-AU" sz="800" i="1" dirty="0" smtClean="0"/>
              <a:t>et al. </a:t>
            </a:r>
            <a:r>
              <a:rPr lang="en-AU" sz="800" dirty="0"/>
              <a:t>(</a:t>
            </a:r>
            <a:r>
              <a:rPr lang="en-AU" sz="800" dirty="0" smtClean="0"/>
              <a:t>2017) </a:t>
            </a:r>
            <a:r>
              <a:rPr lang="en-AU" sz="800" dirty="0" err="1" smtClean="0"/>
              <a:t>Plos</a:t>
            </a:r>
            <a:r>
              <a:rPr lang="en-AU" sz="800" dirty="0" smtClean="0"/>
              <a:t> ONE,</a:t>
            </a:r>
            <a:r>
              <a:rPr lang="en-AU" sz="800" dirty="0"/>
              <a:t> </a:t>
            </a:r>
            <a:r>
              <a:rPr lang="en-AU" sz="800" dirty="0" smtClean="0"/>
              <a:t>DOI:10.1371/journal.pone.0169629</a:t>
            </a:r>
            <a:endParaRPr lang="en-AU" sz="800" dirty="0"/>
          </a:p>
        </p:txBody>
      </p:sp>
    </p:spTree>
    <p:extLst>
      <p:ext uri="{BB962C8B-B14F-4D97-AF65-F5344CB8AC3E}">
        <p14:creationId xmlns:p14="http://schemas.microsoft.com/office/powerpoint/2010/main" val="372425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9CBFC-3DBB-4C57-8B01-165308DC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96983"/>
            <a:ext cx="8229600" cy="857250"/>
          </a:xfrm>
        </p:spPr>
        <p:txBody>
          <a:bodyPr/>
          <a:lstStyle/>
          <a:p>
            <a:r>
              <a:rPr lang="en-AU" dirty="0"/>
              <a:t>Representation targets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00800" y="640080"/>
            <a:ext cx="8942400" cy="528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400" dirty="0" smtClean="0"/>
              <a:t>Minimum coverage of features by the prioritization</a:t>
            </a:r>
            <a:endParaRPr lang="en-AU" sz="24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F99DBBD-9987-48E5-8C4B-516DAC42278C}"/>
              </a:ext>
            </a:extLst>
          </p:cNvPr>
          <p:cNvSpPr txBox="1">
            <a:spLocks/>
          </p:cNvSpPr>
          <p:nvPr/>
        </p:nvSpPr>
        <p:spPr>
          <a:xfrm>
            <a:off x="205739" y="1127761"/>
            <a:ext cx="8837461" cy="3718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300" b="1" dirty="0" smtClean="0">
                <a:solidFill>
                  <a:srgbClr val="FFFF00"/>
                </a:solidFill>
              </a:rPr>
              <a:t>Policy</a:t>
            </a:r>
            <a:r>
              <a:rPr lang="en-AU" sz="2300" dirty="0" smtClean="0"/>
              <a:t> “</a:t>
            </a:r>
            <a:r>
              <a:rPr lang="en-AU" sz="2300" dirty="0"/>
              <a:t>As a habitat-specific target, we used 17% of the total number of PUs where the respective habitat occurs, adopting Aichi target </a:t>
            </a:r>
            <a:r>
              <a:rPr lang="en-AU" sz="2300" dirty="0" smtClean="0"/>
              <a:t>11”</a:t>
            </a:r>
            <a:endParaRPr lang="en-AU" sz="2300" dirty="0"/>
          </a:p>
          <a:p>
            <a:r>
              <a:rPr lang="en-AU" sz="2300" b="1" dirty="0" smtClean="0">
                <a:solidFill>
                  <a:srgbClr val="FFFF00"/>
                </a:solidFill>
              </a:rPr>
              <a:t>Statistical models</a:t>
            </a:r>
            <a:r>
              <a:rPr lang="en-AU" sz="2300" dirty="0" smtClean="0"/>
              <a:t> “</a:t>
            </a:r>
            <a:r>
              <a:rPr lang="en-AU" sz="2300" dirty="0"/>
              <a:t>We modelled […] scenarios based on […] the [population viability analysis] by Todd </a:t>
            </a:r>
            <a:r>
              <a:rPr lang="en-AU" sz="2300" i="1" dirty="0"/>
              <a:t>et al</a:t>
            </a:r>
            <a:r>
              <a:rPr lang="en-AU" sz="2300" dirty="0"/>
              <a:t>. (2016). The reserve scenarios were based on the protected area required to achieve a less than 5% chance of the </a:t>
            </a:r>
            <a:r>
              <a:rPr lang="en-AU" sz="2300" dirty="0" err="1"/>
              <a:t>Leadbeater’s</a:t>
            </a:r>
            <a:r>
              <a:rPr lang="en-AU" sz="2300" dirty="0"/>
              <a:t> Possum population falling to (or below) 500 or fewer adult females in 40 </a:t>
            </a:r>
            <a:r>
              <a:rPr lang="en-AU" sz="2300" dirty="0" smtClean="0"/>
              <a:t>generations ”</a:t>
            </a:r>
            <a:endParaRPr lang="en-AU" sz="2300" dirty="0"/>
          </a:p>
          <a:p>
            <a:r>
              <a:rPr lang="en-AU" sz="2300" b="1" dirty="0" smtClean="0">
                <a:solidFill>
                  <a:srgbClr val="FFFF00"/>
                </a:solidFill>
              </a:rPr>
              <a:t>Export thresholds</a:t>
            </a:r>
            <a:r>
              <a:rPr lang="en-AU" sz="2300" dirty="0" smtClean="0"/>
              <a:t> “We </a:t>
            </a:r>
            <a:r>
              <a:rPr lang="en-AU" sz="2300" dirty="0"/>
              <a:t>set species targets to conserving the minimum amount of species’ habitat necessary to qualify it for the conservation status ‘Least Concern’ following IUCN Red List criteria</a:t>
            </a:r>
            <a:r>
              <a:rPr lang="en-AU" sz="2300" dirty="0" smtClean="0"/>
              <a:t>”</a:t>
            </a:r>
            <a:endParaRPr lang="en-AU" sz="2300" dirty="0"/>
          </a:p>
          <a:p>
            <a:endParaRPr lang="en-AU" sz="2300" dirty="0"/>
          </a:p>
        </p:txBody>
      </p:sp>
      <p:sp>
        <p:nvSpPr>
          <p:cNvPr id="25" name="Rectangle 24"/>
          <p:cNvSpPr/>
          <p:nvPr/>
        </p:nvSpPr>
        <p:spPr>
          <a:xfrm>
            <a:off x="6266448" y="4892507"/>
            <a:ext cx="2877552" cy="215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800" dirty="0"/>
              <a:t>Jung </a:t>
            </a:r>
            <a:r>
              <a:rPr lang="en-AU" sz="800" i="1" dirty="0"/>
              <a:t>et al. </a:t>
            </a:r>
            <a:r>
              <a:rPr lang="en-AU" sz="800" dirty="0"/>
              <a:t>(2021) Nat </a:t>
            </a:r>
            <a:r>
              <a:rPr lang="en-AU" sz="800" dirty="0" err="1"/>
              <a:t>Ecol</a:t>
            </a:r>
            <a:r>
              <a:rPr lang="en-AU" sz="800" dirty="0"/>
              <a:t> </a:t>
            </a:r>
            <a:r>
              <a:rPr lang="en-AU" sz="800" dirty="0" err="1"/>
              <a:t>Evol</a:t>
            </a:r>
            <a:r>
              <a:rPr lang="en-AU" sz="800" dirty="0"/>
              <a:t> DO:10.1038/s41559-021-01528-7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4892507"/>
            <a:ext cx="3058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 dirty="0" err="1" smtClean="0"/>
              <a:t>Friedrichs</a:t>
            </a:r>
            <a:r>
              <a:rPr lang="en-AU" sz="800" dirty="0" smtClean="0"/>
              <a:t> et al. (2018) </a:t>
            </a:r>
            <a:r>
              <a:rPr lang="en-AU" sz="800" dirty="0" err="1" smtClean="0"/>
              <a:t>Plos</a:t>
            </a:r>
            <a:r>
              <a:rPr lang="en-AU" sz="800" dirty="0" smtClean="0"/>
              <a:t> ONE</a:t>
            </a:r>
            <a:r>
              <a:rPr lang="en-AU" sz="800" dirty="0"/>
              <a:t>, DOI:10.1371/journal.pone.0208264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18106" y="4892507"/>
            <a:ext cx="28883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800" dirty="0" smtClean="0"/>
              <a:t>Taylor </a:t>
            </a:r>
            <a:r>
              <a:rPr lang="en-AU" sz="800" i="1" dirty="0" smtClean="0"/>
              <a:t>et al. </a:t>
            </a:r>
            <a:r>
              <a:rPr lang="en-AU" sz="800" dirty="0"/>
              <a:t>(</a:t>
            </a:r>
            <a:r>
              <a:rPr lang="en-AU" sz="800" dirty="0" smtClean="0"/>
              <a:t>2017) </a:t>
            </a:r>
            <a:r>
              <a:rPr lang="en-AU" sz="800" dirty="0" err="1" smtClean="0"/>
              <a:t>Plos</a:t>
            </a:r>
            <a:r>
              <a:rPr lang="en-AU" sz="800" dirty="0" smtClean="0"/>
              <a:t> ONE,</a:t>
            </a:r>
            <a:r>
              <a:rPr lang="en-AU" sz="800" dirty="0"/>
              <a:t> </a:t>
            </a:r>
            <a:r>
              <a:rPr lang="en-AU" sz="800" dirty="0" smtClean="0"/>
              <a:t>DOI:10.1371/journal.pone.0169629</a:t>
            </a:r>
            <a:endParaRPr lang="en-AU" sz="800" dirty="0"/>
          </a:p>
        </p:txBody>
      </p:sp>
    </p:spTree>
    <p:extLst>
      <p:ext uri="{BB962C8B-B14F-4D97-AF65-F5344CB8AC3E}">
        <p14:creationId xmlns:p14="http://schemas.microsoft.com/office/powerpoint/2010/main" val="142227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457200" y="-5119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Accounting for comprehensiveness</a:t>
            </a:r>
          </a:p>
        </p:txBody>
      </p:sp>
      <p:pic>
        <p:nvPicPr>
          <p:cNvPr id="6146" name="Picture 2" descr="Fig.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68" y="732197"/>
            <a:ext cx="7604079" cy="334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0832" y="4127894"/>
            <a:ext cx="836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Amphibians, mammals, birds, reptiles, plants, water provisioning, carbon sequestration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33628" y="4675427"/>
            <a:ext cx="3369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Jung et al. 2021 DOI:10.1038/s41559-021-01528-7</a:t>
            </a:r>
          </a:p>
        </p:txBody>
      </p:sp>
    </p:spTree>
    <p:extLst>
      <p:ext uri="{BB962C8B-B14F-4D97-AF65-F5344CB8AC3E}">
        <p14:creationId xmlns:p14="http://schemas.microsoft.com/office/powerpoint/2010/main" val="1167248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457200" y="-51196"/>
            <a:ext cx="8229600" cy="610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Accounting for representativeness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31960" y="1156428"/>
            <a:ext cx="3365500" cy="3255751"/>
            <a:chOff x="-203200" y="953468"/>
            <a:chExt cx="3365500" cy="325575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43730" t="24500" r="29642" b="37667"/>
            <a:stretch/>
          </p:blipFill>
          <p:spPr>
            <a:xfrm>
              <a:off x="254000" y="1415342"/>
              <a:ext cx="2552700" cy="226678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-203200" y="953468"/>
              <a:ext cx="3338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Genes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-101600" y="3747554"/>
              <a:ext cx="3263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Hanson et al. (2022)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DOI: 10.1111/1365-2664.13718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41377" y="669351"/>
            <a:ext cx="3338314" cy="3947724"/>
            <a:chOff x="3135114" y="787096"/>
            <a:chExt cx="3338314" cy="3947724"/>
          </a:xfrm>
        </p:grpSpPr>
        <p:sp>
          <p:nvSpPr>
            <p:cNvPr id="22" name="TextBox 21"/>
            <p:cNvSpPr txBox="1"/>
            <p:nvPr/>
          </p:nvSpPr>
          <p:spPr>
            <a:xfrm>
              <a:off x="3135114" y="787096"/>
              <a:ext cx="33383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Species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72321" y="4273155"/>
              <a:ext cx="3263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Domisch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et al. (2019)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DOI: 10.1111/ddi.12891</a:t>
              </a:r>
            </a:p>
          </p:txBody>
        </p:sp>
      </p:grpSp>
      <p:sp>
        <p:nvSpPr>
          <p:cNvPr id="13" name="Pentagon 12"/>
          <p:cNvSpPr/>
          <p:nvPr/>
        </p:nvSpPr>
        <p:spPr>
          <a:xfrm>
            <a:off x="2195642" y="1248140"/>
            <a:ext cx="564519" cy="2979754"/>
          </a:xfrm>
          <a:prstGeom prst="homePlat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Pentagon 25"/>
          <p:cNvSpPr/>
          <p:nvPr/>
        </p:nvSpPr>
        <p:spPr>
          <a:xfrm>
            <a:off x="5509862" y="1822990"/>
            <a:ext cx="539658" cy="1905000"/>
          </a:xfrm>
          <a:prstGeom prst="homePlat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350893" y="787096"/>
            <a:ext cx="2641600" cy="3763582"/>
            <a:chOff x="6502400" y="728470"/>
            <a:chExt cx="2641600" cy="3763582"/>
          </a:xfrm>
        </p:grpSpPr>
        <p:pic>
          <p:nvPicPr>
            <p:cNvPr id="7170" name="Picture 2" descr="Details are in the caption following the imag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06" r="69230"/>
            <a:stretch/>
          </p:blipFill>
          <p:spPr bwMode="auto">
            <a:xfrm>
              <a:off x="7090496" y="1189514"/>
              <a:ext cx="1465407" cy="2748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090496" y="728470"/>
              <a:ext cx="1435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Ecosystems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502400" y="4030387"/>
              <a:ext cx="264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Flower et al. (2010)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DOI: 10.1111/csp2.158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2258" t="17943" r="38064" b="55396"/>
          <a:stretch/>
        </p:blipFill>
        <p:spPr>
          <a:xfrm>
            <a:off x="3298648" y="1105081"/>
            <a:ext cx="1771574" cy="305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151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8346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Accounting for connectivity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7724" y="2206953"/>
            <a:ext cx="456967" cy="456967"/>
            <a:chOff x="120974" y="2313916"/>
            <a:chExt cx="456967" cy="456967"/>
          </a:xfrm>
        </p:grpSpPr>
        <p:sp>
          <p:nvSpPr>
            <p:cNvPr id="5" name="Rectangle 4"/>
            <p:cNvSpPr/>
            <p:nvPr/>
          </p:nvSpPr>
          <p:spPr>
            <a:xfrm>
              <a:off x="120974" y="2313918"/>
              <a:ext cx="456966" cy="45696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76" y="2313916"/>
              <a:ext cx="456965" cy="45696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97251" y="1127883"/>
            <a:ext cx="431474" cy="495060"/>
            <a:chOff x="130501" y="763733"/>
            <a:chExt cx="431474" cy="495060"/>
          </a:xfrm>
        </p:grpSpPr>
        <p:sp>
          <p:nvSpPr>
            <p:cNvPr id="8" name="Rectangle 7"/>
            <p:cNvSpPr/>
            <p:nvPr/>
          </p:nvSpPr>
          <p:spPr>
            <a:xfrm>
              <a:off x="130501" y="763733"/>
              <a:ext cx="431474" cy="49506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01" y="854738"/>
              <a:ext cx="431474" cy="36627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800404" y="2761928"/>
            <a:ext cx="444286" cy="444285"/>
            <a:chOff x="133654" y="2473722"/>
            <a:chExt cx="444286" cy="444285"/>
          </a:xfrm>
        </p:grpSpPr>
        <p:sp>
          <p:nvSpPr>
            <p:cNvPr id="11" name="Rectangle 10"/>
            <p:cNvSpPr/>
            <p:nvPr/>
          </p:nvSpPr>
          <p:spPr>
            <a:xfrm>
              <a:off x="133655" y="2473722"/>
              <a:ext cx="444285" cy="4442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654" y="2473722"/>
              <a:ext cx="444285" cy="4442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87090" y="3302051"/>
            <a:ext cx="441635" cy="489259"/>
            <a:chOff x="120340" y="3003482"/>
            <a:chExt cx="441635" cy="489259"/>
          </a:xfrm>
        </p:grpSpPr>
        <p:sp>
          <p:nvSpPr>
            <p:cNvPr id="14" name="Rectangle 13"/>
            <p:cNvSpPr/>
            <p:nvPr/>
          </p:nvSpPr>
          <p:spPr>
            <a:xfrm>
              <a:off x="120340" y="3003482"/>
              <a:ext cx="441635" cy="4664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0340" y="3051106"/>
              <a:ext cx="441635" cy="441635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783170" y="1712527"/>
            <a:ext cx="461521" cy="412366"/>
            <a:chOff x="116420" y="1384181"/>
            <a:chExt cx="461521" cy="412366"/>
          </a:xfrm>
        </p:grpSpPr>
        <p:sp>
          <p:nvSpPr>
            <p:cNvPr id="17" name="Rectangle 16"/>
            <p:cNvSpPr/>
            <p:nvPr/>
          </p:nvSpPr>
          <p:spPr>
            <a:xfrm>
              <a:off x="116420" y="1384181"/>
              <a:ext cx="461521" cy="41236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13" y="1384181"/>
              <a:ext cx="399162" cy="412366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-32409" y="535534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$: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8180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+9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41069" y="535533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57282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486833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95040" y="535533"/>
            <a:ext cx="761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16586" y="535533"/>
            <a:ext cx="656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+8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832798" y="535533"/>
            <a:ext cx="71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95937" y="535533"/>
            <a:ext cx="75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14722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24427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97382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742703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50910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319789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66134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850787" y="4745437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625135" y="4732146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8216386" y="1163706"/>
            <a:ext cx="0" cy="26753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402108" y="522242"/>
            <a:ext cx="69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28346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25789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98744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56327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564534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333413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079758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64411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638759" y="409751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509327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238878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968429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737308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545515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314394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060739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845392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619740" y="3697406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528346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257897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987448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756327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564534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333413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079758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864411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638759" y="4460071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85330" y="3774596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Upper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90341" y="4155279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Lower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64338" y="4478199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V. type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256735" y="1083026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10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256735" y="162632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7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256735" y="214304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3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256735" y="2691683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256735" y="3254293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12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298180" y="266090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298180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+9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02773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+8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757281" y="1052248"/>
            <a:ext cx="91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+10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757282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+3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526161" y="211227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+7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526161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+9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334368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+8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103247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+4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849592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634245" y="159554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+5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408593" y="322351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+3</a:t>
            </a:r>
          </a:p>
        </p:txBody>
      </p:sp>
    </p:spTree>
    <p:extLst>
      <p:ext uri="{BB962C8B-B14F-4D97-AF65-F5344CB8AC3E}">
        <p14:creationId xmlns:p14="http://schemas.microsoft.com/office/powerpoint/2010/main" val="220728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68" y="-108346"/>
            <a:ext cx="8559665" cy="857250"/>
          </a:xfrm>
        </p:spPr>
        <p:txBody>
          <a:bodyPr>
            <a:normAutofit/>
          </a:bodyPr>
          <a:lstStyle/>
          <a:p>
            <a:r>
              <a:rPr lang="en-US" sz="3600" dirty="0"/>
              <a:t>What if connectivity = </a:t>
            </a:r>
            <a:r>
              <a:rPr lang="en-US" sz="3600" dirty="0">
                <a:solidFill>
                  <a:srgbClr val="FFFF00"/>
                </a:solidFill>
              </a:rPr>
              <a:t>1/distance</a:t>
            </a:r>
            <a:r>
              <a:rPr lang="en-US" sz="3600" dirty="0"/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5716" y="773659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$: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73326" y="184619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39999" y="1275769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05290" y="778884"/>
            <a:ext cx="1636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</a:t>
            </a: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1/5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451367" y="3001113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5387715" y="1843463"/>
            <a:ext cx="3235861" cy="2584968"/>
            <a:chOff x="4209306" y="1245600"/>
            <a:chExt cx="4380294" cy="3499200"/>
          </a:xfrm>
        </p:grpSpPr>
        <p:sp>
          <p:nvSpPr>
            <p:cNvPr id="89" name="Rectangle 88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93" name="Group 92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94" name="Oval 93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97" name="Oval 96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99" name="Group 98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00" name="Group 99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1" name="Group 100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3" name="Group 102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cxnSp>
        <p:nvCxnSpPr>
          <p:cNvPr id="118" name="Straight Arrow Connector 117"/>
          <p:cNvCxnSpPr/>
          <p:nvPr/>
        </p:nvCxnSpPr>
        <p:spPr>
          <a:xfrm flipV="1">
            <a:off x="6063475" y="2203893"/>
            <a:ext cx="802219" cy="297648"/>
          </a:xfrm>
          <a:prstGeom prst="straightConnector1">
            <a:avLst/>
          </a:prstGeom>
          <a:ln w="762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757362" y="4028628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572638" y="4028628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770986" y="338070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586262" y="338070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751967" y="298059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2567243" y="298059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827970" y="3057787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Upper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832981" y="3438470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Lower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806978" y="3761390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V. type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3217914" y="3995588"/>
            <a:ext cx="777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1&amp;2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539999" y="773658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+9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386664" y="773658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3451367" y="336894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770986" y="374326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586262" y="374326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3451367" y="374326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539999" y="236968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-1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373326" y="236968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-1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3257741" y="1846191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-1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257741" y="1275769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4225195" y="1306547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≤ 0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225195" y="1876969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≤ 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225195" y="2400463"/>
            <a:ext cx="81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-1</a:t>
            </a:r>
          </a:p>
        </p:txBody>
      </p:sp>
      <p:cxnSp>
        <p:nvCxnSpPr>
          <p:cNvPr id="162" name="Straight Connector 161"/>
          <p:cNvCxnSpPr/>
          <p:nvPr/>
        </p:nvCxnSpPr>
        <p:spPr>
          <a:xfrm flipV="1">
            <a:off x="4184846" y="1453296"/>
            <a:ext cx="0" cy="1458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5538769" y="175990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7203353" y="1759904"/>
            <a:ext cx="245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343442" y="2309451"/>
            <a:ext cx="83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km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3257741" y="2369685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6678" y="4519793"/>
            <a:ext cx="5146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Scaling factor: 3 connectivity units = 1 cost unit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555094" y="4558028"/>
            <a:ext cx="2824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Beyer et al. (2016)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DOI:10.1016/j.ecolmodel.2016.02.005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262612" y="737280"/>
            <a:ext cx="3689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Let’s just consider islands 1 and 2</a:t>
            </a:r>
          </a:p>
        </p:txBody>
      </p:sp>
    </p:spTree>
    <p:extLst>
      <p:ext uri="{BB962C8B-B14F-4D97-AF65-F5344CB8AC3E}">
        <p14:creationId xmlns:p14="http://schemas.microsoft.com/office/powerpoint/2010/main" val="40937020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-32409" y="535534"/>
            <a:ext cx="1417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 $: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35201" y="1608066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01874" y="1037644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213242" y="2762988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5387715" y="1678363"/>
            <a:ext cx="3235861" cy="2584968"/>
            <a:chOff x="4209306" y="1245600"/>
            <a:chExt cx="4380294" cy="3499200"/>
          </a:xfrm>
        </p:grpSpPr>
        <p:sp>
          <p:nvSpPr>
            <p:cNvPr id="89" name="Rectangle 88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93" name="Group 92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115" name="Oval 114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94" name="Oval 93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97" name="Oval 96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99" name="Group 98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100" name="Group 99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1" name="Group 100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109" name="Oval 108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03" name="Group 102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104" name="Oval 103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cxnSp>
        <p:nvCxnSpPr>
          <p:cNvPr id="118" name="Straight Arrow Connector 117"/>
          <p:cNvCxnSpPr/>
          <p:nvPr/>
        </p:nvCxnSpPr>
        <p:spPr>
          <a:xfrm flipV="1">
            <a:off x="6063475" y="2038793"/>
            <a:ext cx="802219" cy="297648"/>
          </a:xfrm>
          <a:prstGeom prst="straightConnector1">
            <a:avLst/>
          </a:prstGeom>
          <a:ln w="762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519237" y="3790503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334513" y="3790503"/>
            <a:ext cx="2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1532861" y="314258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2348137" y="314258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513842" y="274247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2329118" y="274247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589845" y="2819662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Upper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594856" y="3200345"/>
            <a:ext cx="7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Lower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568853" y="3523265"/>
            <a:ext cx="1029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V. type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2979789" y="3757463"/>
            <a:ext cx="777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1&amp;2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301874" y="535533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+9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2148539" y="535533"/>
            <a:ext cx="65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3213242" y="3130822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532861" y="350513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348137" y="350513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3213242" y="3505137"/>
            <a:ext cx="24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1301874" y="2131560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-1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135201" y="2131560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-1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3019616" y="1608066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-1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3019616" y="1037644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3987070" y="1068422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≤ 0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987070" y="1638844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≤ 0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987070" y="2162338"/>
            <a:ext cx="81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≥ -1</a:t>
            </a:r>
          </a:p>
        </p:txBody>
      </p:sp>
      <p:cxnSp>
        <p:nvCxnSpPr>
          <p:cNvPr id="162" name="Straight Connector 161"/>
          <p:cNvCxnSpPr/>
          <p:nvPr/>
        </p:nvCxnSpPr>
        <p:spPr>
          <a:xfrm flipV="1">
            <a:off x="3946721" y="1215171"/>
            <a:ext cx="0" cy="14589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5538769" y="1594804"/>
            <a:ext cx="249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7203353" y="1594804"/>
            <a:ext cx="245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6343442" y="2144351"/>
            <a:ext cx="83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km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3019616" y="2131560"/>
            <a:ext cx="68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95300" y="2425235"/>
            <a:ext cx="44196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97778" y="4315051"/>
            <a:ext cx="4983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+1 variable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+2 constraints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 pair of planning units.. increases problem size a lot!</a:t>
            </a:r>
          </a:p>
        </p:txBody>
      </p:sp>
      <p:sp>
        <p:nvSpPr>
          <p:cNvPr id="71" name="Title 1"/>
          <p:cNvSpPr txBox="1">
            <a:spLocks/>
          </p:cNvSpPr>
          <p:nvPr/>
        </p:nvSpPr>
        <p:spPr>
          <a:xfrm>
            <a:off x="292168" y="-108346"/>
            <a:ext cx="855966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What if connectivity = 1/distance?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867165" y="540759"/>
            <a:ext cx="1636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-3*1/5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277" y="1104610"/>
            <a:ext cx="584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(1)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7595" y="1673800"/>
            <a:ext cx="615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(2)</a:t>
            </a:r>
          </a:p>
        </p:txBody>
      </p:sp>
      <p:sp>
        <p:nvSpPr>
          <p:cNvPr id="74" name="TextBox 73"/>
          <p:cNvSpPr txBox="1"/>
          <p:nvPr/>
        </p:nvSpPr>
        <p:spPr>
          <a:xfrm flipH="1">
            <a:off x="-2286000" y="1423400"/>
            <a:ext cx="15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262612" y="534080"/>
            <a:ext cx="3689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Let’s just consider islands 1 and 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539157" y="4352862"/>
            <a:ext cx="3325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E.g., 1k planning =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~500k extra constraints</a:t>
            </a:r>
          </a:p>
        </p:txBody>
      </p:sp>
    </p:spTree>
    <p:extLst>
      <p:ext uri="{BB962C8B-B14F-4D97-AF65-F5344CB8AC3E}">
        <p14:creationId xmlns:p14="http://schemas.microsoft.com/office/powerpoint/2010/main" val="2109074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4500" y="107554"/>
            <a:ext cx="8229600" cy="857250"/>
          </a:xfrm>
        </p:spPr>
        <p:txBody>
          <a:bodyPr>
            <a:normAutofit/>
          </a:bodyPr>
          <a:lstStyle/>
          <a:p>
            <a:r>
              <a:rPr lang="en-US" sz="3600" dirty="0"/>
              <a:t>Accounting for connectivity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62561" y="1028995"/>
            <a:ext cx="4051300" cy="3953894"/>
            <a:chOff x="162561" y="846115"/>
            <a:chExt cx="4051300" cy="3953894"/>
          </a:xfrm>
        </p:grpSpPr>
        <p:pic>
          <p:nvPicPr>
            <p:cNvPr id="4" name="Picture 2" descr="Details are in the caption following the imag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61" y="846115"/>
              <a:ext cx="4051300" cy="3582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57164" y="4523010"/>
              <a:ext cx="34213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Hanson et al. (2022) DOI:10.1111/1365-2664.14251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61316" y="1028995"/>
            <a:ext cx="3669323" cy="3676895"/>
            <a:chOff x="5261316" y="846115"/>
            <a:chExt cx="3669323" cy="3676895"/>
          </a:xfrm>
        </p:grpSpPr>
        <p:grpSp>
          <p:nvGrpSpPr>
            <p:cNvPr id="12" name="Group 11"/>
            <p:cNvGrpSpPr/>
            <p:nvPr/>
          </p:nvGrpSpPr>
          <p:grpSpPr>
            <a:xfrm>
              <a:off x="5506267" y="846115"/>
              <a:ext cx="3179420" cy="3175797"/>
              <a:chOff x="5614060" y="846115"/>
              <a:chExt cx="3179420" cy="3175797"/>
            </a:xfrm>
          </p:grpSpPr>
          <p:pic>
            <p:nvPicPr>
              <p:cNvPr id="4098" name="Picture 2" descr="https://ars.els-cdn.com/content/image/1-s2.0-S2666166721005888-gr1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39" r="61189" b="1280"/>
              <a:stretch/>
            </p:blipFill>
            <p:spPr bwMode="auto">
              <a:xfrm>
                <a:off x="5614060" y="846115"/>
                <a:ext cx="1264374" cy="3175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 descr="https://ars.els-cdn.com/content/image/1-s2.0-S2666166721005888-gr2.jpg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432" t="2070" b="2147"/>
              <a:stretch/>
            </p:blipFill>
            <p:spPr bwMode="auto">
              <a:xfrm>
                <a:off x="6878434" y="846115"/>
                <a:ext cx="1915046" cy="31757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5261316" y="4061345"/>
              <a:ext cx="36693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Carroll (2021)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DOI:10.1016/j.xpro.2021.100882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0232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2000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Future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Biodiversity</a:t>
            </a:r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TextBox 115"/>
          <p:cNvSpPr txBox="1"/>
          <p:nvPr/>
        </p:nvSpPr>
        <p:spPr>
          <a:xfrm>
            <a:off x="282164" y="92154"/>
            <a:ext cx="16908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Observations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33869" y="107022"/>
            <a:ext cx="2180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Statistical models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Objectives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Constraints</a:t>
            </a:r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Outcome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5348271" y="2404869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Plan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Data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Information</a:t>
            </a:r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Freeform 84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7" name="TextBox 186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Priority areas</a:t>
            </a:r>
          </a:p>
        </p:txBody>
      </p:sp>
    </p:spTree>
    <p:extLst>
      <p:ext uri="{BB962C8B-B14F-4D97-AF65-F5344CB8AC3E}">
        <p14:creationId xmlns:p14="http://schemas.microsoft.com/office/powerpoint/2010/main" val="8357889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115128"/>
            <a:ext cx="8229600" cy="857250"/>
          </a:xfrm>
        </p:spPr>
        <p:txBody>
          <a:bodyPr/>
          <a:lstStyle/>
          <a:p>
            <a:r>
              <a:rPr lang="en-US" dirty="0"/>
              <a:t>Other stuff too!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63842" y="1190660"/>
            <a:ext cx="2420986" cy="2744800"/>
            <a:chOff x="263842" y="911260"/>
            <a:chExt cx="2420986" cy="2744800"/>
          </a:xfrm>
        </p:grpSpPr>
        <p:sp>
          <p:nvSpPr>
            <p:cNvPr id="5" name="TextBox 4"/>
            <p:cNvSpPr txBox="1"/>
            <p:nvPr/>
          </p:nvSpPr>
          <p:spPr>
            <a:xfrm>
              <a:off x="433546" y="2808861"/>
              <a:ext cx="20032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Spatially contiguity</a:t>
              </a:r>
            </a:p>
          </p:txBody>
        </p:sp>
        <p:pic>
          <p:nvPicPr>
            <p:cNvPr id="1030" name="Picture 6" descr="https://ars.els-cdn.com/content/image/1-s2.0-S1872203213000450-gr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02" y="911260"/>
              <a:ext cx="2003266" cy="1863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263842" y="3194395"/>
              <a:ext cx="242098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Wang and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Önal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(2013)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DOI: 10.1016/j.chnaes.2013.07.004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461418" y="1055056"/>
            <a:ext cx="3735387" cy="3867104"/>
            <a:chOff x="2461418" y="1055056"/>
            <a:chExt cx="3735387" cy="3867104"/>
          </a:xfrm>
        </p:grpSpPr>
        <p:pic>
          <p:nvPicPr>
            <p:cNvPr id="1028" name="Picture 4" descr="Fig.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922" y="1055056"/>
              <a:ext cx="2880379" cy="2977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792411" y="4078296"/>
              <a:ext cx="307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Multiple management zones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61418" y="4460495"/>
              <a:ext cx="37353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Boussarie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et al. (2023)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DOI: 10.1016/j.jenvman.2023.117857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24708" y="1190660"/>
            <a:ext cx="3735387" cy="2467353"/>
            <a:chOff x="5524708" y="933033"/>
            <a:chExt cx="3735387" cy="246735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28472" t="29833" r="13958" b="18167"/>
            <a:stretch/>
          </p:blipFill>
          <p:spPr>
            <a:xfrm>
              <a:off x="6052535" y="933033"/>
              <a:ext cx="2938777" cy="165904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665943" y="2624195"/>
              <a:ext cx="1931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Solution portfolios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24708" y="2938721"/>
              <a:ext cx="37353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Brunel et al. (2022)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DOI: 10.1007/s10666-022-09862-1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98044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What you will do today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400" y="1495351"/>
            <a:ext cx="8229600" cy="2795849"/>
          </a:xfrm>
        </p:spPr>
        <p:txBody>
          <a:bodyPr>
            <a:normAutofit/>
          </a:bodyPr>
          <a:lstStyle/>
          <a:p>
            <a:r>
              <a:rPr lang="en-AU" dirty="0" smtClean="0"/>
              <a:t>Workshop manual sections 1—4.</a:t>
            </a:r>
          </a:p>
          <a:p>
            <a:pPr marL="857250" lvl="1" indent="-457200"/>
            <a:r>
              <a:rPr lang="en-AU" dirty="0" smtClean="0"/>
              <a:t>Learn how to work with spatial data in R</a:t>
            </a:r>
          </a:p>
          <a:p>
            <a:pPr marL="857250" lvl="1" indent="-457200"/>
            <a:r>
              <a:rPr lang="en-AU" dirty="0" smtClean="0"/>
              <a:t>Perform a gap analysis</a:t>
            </a:r>
          </a:p>
          <a:p>
            <a:pPr marL="857250" lvl="1" indent="-457200"/>
            <a:r>
              <a:rPr lang="en-AU" dirty="0" smtClean="0"/>
              <a:t>Answer questions in the manua</a:t>
            </a:r>
            <a:r>
              <a:rPr lang="en-AU" dirty="0"/>
              <a:t>l</a:t>
            </a:r>
            <a:endParaRPr lang="en-AU" dirty="0" smtClean="0"/>
          </a:p>
          <a:p>
            <a:pPr marL="914400" lvl="1" indent="-514350">
              <a:buFont typeface="+mj-lt"/>
              <a:buAutoNum type="arabicPeriod"/>
            </a:pPr>
            <a:endParaRPr lang="en-AU" dirty="0" smtClean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1065592" y="3826232"/>
            <a:ext cx="7012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/>
              <a:t>https://</a:t>
            </a:r>
            <a:r>
              <a:rPr lang="en-AU" sz="3600" dirty="0" smtClean="0"/>
              <a:t>prioritizr.github.io/workshop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33865936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Getting help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 smtClean="0"/>
              <a:t>prioritizr</a:t>
            </a:r>
            <a:r>
              <a:rPr lang="en-AU" dirty="0" smtClean="0"/>
              <a:t> website</a:t>
            </a:r>
          </a:p>
          <a:p>
            <a:pPr lvl="1"/>
            <a:r>
              <a:rPr lang="en-AU" dirty="0" smtClean="0">
                <a:solidFill>
                  <a:srgbClr val="00B0F0"/>
                </a:solidFill>
              </a:rPr>
              <a:t>https</a:t>
            </a:r>
            <a:r>
              <a:rPr lang="en-AU" dirty="0">
                <a:solidFill>
                  <a:srgbClr val="00B0F0"/>
                </a:solidFill>
              </a:rPr>
              <a:t>://</a:t>
            </a:r>
            <a:r>
              <a:rPr lang="en-AU" dirty="0" smtClean="0">
                <a:solidFill>
                  <a:srgbClr val="00B0F0"/>
                </a:solidFill>
              </a:rPr>
              <a:t>prioritizr.net</a:t>
            </a:r>
          </a:p>
          <a:p>
            <a:r>
              <a:rPr lang="en-AU" dirty="0" err="1" smtClean="0"/>
              <a:t>RDocumentation</a:t>
            </a:r>
            <a:endParaRPr lang="en-AU" dirty="0" smtClean="0"/>
          </a:p>
          <a:p>
            <a:pPr lvl="1"/>
            <a:r>
              <a:rPr lang="en-AU" dirty="0" smtClean="0">
                <a:solidFill>
                  <a:srgbClr val="00B0F0"/>
                </a:solidFill>
              </a:rPr>
              <a:t>https</a:t>
            </a:r>
            <a:r>
              <a:rPr lang="en-AU" dirty="0">
                <a:solidFill>
                  <a:srgbClr val="00B0F0"/>
                </a:solidFill>
              </a:rPr>
              <a:t>://</a:t>
            </a:r>
            <a:r>
              <a:rPr lang="en-AU" dirty="0" smtClean="0">
                <a:solidFill>
                  <a:srgbClr val="00B0F0"/>
                </a:solidFill>
              </a:rPr>
              <a:t>www.rdocumentation.org</a:t>
            </a:r>
          </a:p>
          <a:p>
            <a:r>
              <a:rPr lang="en-AU" dirty="0" err="1" smtClean="0"/>
              <a:t>Geocompr</a:t>
            </a:r>
            <a:endParaRPr lang="en-AU" dirty="0" smtClean="0"/>
          </a:p>
          <a:p>
            <a:pPr lvl="1"/>
            <a:r>
              <a:rPr lang="en-AU" dirty="0">
                <a:solidFill>
                  <a:srgbClr val="00B0F0"/>
                </a:solidFill>
              </a:rPr>
              <a:t>https://geocompr.robinlovelace.net/</a:t>
            </a:r>
            <a:endParaRPr lang="en-AU" dirty="0" smtClean="0">
              <a:solidFill>
                <a:srgbClr val="00B0F0"/>
              </a:solidFill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09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White Birds Silhouette Fresh HD Wallpap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6512" y="-748022"/>
            <a:ext cx="10236982" cy="63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40815" y="-1426"/>
            <a:ext cx="6195461" cy="596462"/>
            <a:chOff x="217012" y="116632"/>
            <a:chExt cx="6195461" cy="795284"/>
          </a:xfrm>
        </p:grpSpPr>
        <p:pic>
          <p:nvPicPr>
            <p:cNvPr id="3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12" y="116632"/>
              <a:ext cx="682580" cy="780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075756" y="214289"/>
              <a:ext cx="5336717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j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effrey.hanson@uqconnect.edu.au</a:t>
              </a:r>
              <a:endParaRPr lang="en-AU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40812" y="1438213"/>
            <a:ext cx="2911027" cy="563832"/>
            <a:chOff x="211764" y="1168251"/>
            <a:chExt cx="2911027" cy="751774"/>
          </a:xfrm>
        </p:grpSpPr>
        <p:pic>
          <p:nvPicPr>
            <p:cNvPr id="5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64" y="1168251"/>
              <a:ext cx="693077" cy="693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75756" y="1222400"/>
              <a:ext cx="2047035" cy="697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prioritizr.net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40812" y="716143"/>
            <a:ext cx="5852542" cy="600962"/>
            <a:chOff x="162258" y="2132856"/>
            <a:chExt cx="5852542" cy="801283"/>
          </a:xfrm>
        </p:grpSpPr>
        <p:pic>
          <p:nvPicPr>
            <p:cNvPr id="4" name="Picture 3" descr="C:\Users\jhanson\Downloads\1467354717_github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258" y="2132856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75756" y="2236512"/>
              <a:ext cx="4939044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github.com/</a:t>
              </a:r>
              <a:r>
                <a:rPr lang="en-AU" sz="2800" b="1" dirty="0" err="1" smtClean="0">
                  <a:solidFill>
                    <a:schemeClr val="bg1"/>
                  </a:solidFill>
                </a:rPr>
                <a:t>prioritizr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/</a:t>
              </a:r>
              <a:r>
                <a:rPr lang="en-AU" sz="2800" b="1" dirty="0" err="1" smtClean="0">
                  <a:solidFill>
                    <a:schemeClr val="bg1"/>
                  </a:solidFill>
                </a:rPr>
                <a:t>prioritizr</a:t>
              </a:r>
              <a:endParaRPr lang="en-AU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64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Straight Connector 104"/>
          <p:cNvCxnSpPr/>
          <p:nvPr/>
        </p:nvCxnSpPr>
        <p:spPr>
          <a:xfrm>
            <a:off x="7354726" y="400380"/>
            <a:ext cx="0" cy="10272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354726" y="1424762"/>
            <a:ext cx="14556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365330" y="1469555"/>
            <a:ext cx="882248" cy="4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2000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143029" y="1457030"/>
            <a:ext cx="91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/>
              <a:t>Future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7650122" y="1424762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732382" y="1424288"/>
            <a:ext cx="0" cy="654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 rot="16200000">
            <a:off x="6284329" y="739838"/>
            <a:ext cx="164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Biodiversity</a:t>
            </a:r>
          </a:p>
        </p:txBody>
      </p:sp>
      <p:sp>
        <p:nvSpPr>
          <p:cNvPr id="113" name="Freeform 112"/>
          <p:cNvSpPr/>
          <p:nvPr/>
        </p:nvSpPr>
        <p:spPr>
          <a:xfrm>
            <a:off x="7451810" y="583081"/>
            <a:ext cx="322708" cy="384339"/>
          </a:xfrm>
          <a:custGeom>
            <a:avLst/>
            <a:gdLst>
              <a:gd name="connsiteX0" fmla="*/ 0 w 1365813"/>
              <a:gd name="connsiteY0" fmla="*/ 0 h 787079"/>
              <a:gd name="connsiteX1" fmla="*/ 370390 w 1365813"/>
              <a:gd name="connsiteY1" fmla="*/ 277793 h 787079"/>
              <a:gd name="connsiteX2" fmla="*/ 775504 w 1365813"/>
              <a:gd name="connsiteY2" fmla="*/ 544010 h 787079"/>
              <a:gd name="connsiteX3" fmla="*/ 1365813 w 1365813"/>
              <a:gd name="connsiteY3" fmla="*/ 787079 h 78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5813" h="787079">
                <a:moveTo>
                  <a:pt x="0" y="0"/>
                </a:moveTo>
                <a:cubicBezTo>
                  <a:pt x="120569" y="93562"/>
                  <a:pt x="241139" y="187125"/>
                  <a:pt x="370390" y="277793"/>
                </a:cubicBezTo>
                <a:cubicBezTo>
                  <a:pt x="499641" y="368461"/>
                  <a:pt x="609600" y="459129"/>
                  <a:pt x="775504" y="544010"/>
                </a:cubicBezTo>
                <a:cubicBezTo>
                  <a:pt x="941408" y="628891"/>
                  <a:pt x="1153610" y="707985"/>
                  <a:pt x="1365813" y="787079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Rectangle 117"/>
          <p:cNvSpPr/>
          <p:nvPr/>
        </p:nvSpPr>
        <p:spPr>
          <a:xfrm>
            <a:off x="692639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Rectangle 118"/>
          <p:cNvSpPr/>
          <p:nvPr/>
        </p:nvSpPr>
        <p:spPr>
          <a:xfrm>
            <a:off x="4643482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Rectangle 123"/>
          <p:cNvSpPr/>
          <p:nvPr/>
        </p:nvSpPr>
        <p:spPr>
          <a:xfrm>
            <a:off x="4783064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Rectangle 114"/>
          <p:cNvSpPr/>
          <p:nvPr/>
        </p:nvSpPr>
        <p:spPr>
          <a:xfrm>
            <a:off x="172764" y="570160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7" name="Rectangle 116"/>
          <p:cNvSpPr/>
          <p:nvPr/>
        </p:nvSpPr>
        <p:spPr>
          <a:xfrm>
            <a:off x="60629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60" name="Picture 159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3" y="74035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60" descr="http://phylopic.org/assets/images/submissions/c07ce7b7-5fb5-484f-83a0-567bb0795e18.thumb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82" y="705955"/>
            <a:ext cx="316898" cy="3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61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8" y="133619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162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78" y="680357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 descr="http://phylopic.org/assets/images/submissions/416ec8c6-0ed1-4c9f-b4a4-8c1ef6496e84.thumb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0" y="1141328"/>
            <a:ext cx="324155" cy="3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1" y="1339777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 descr="http://phylopic.org/assets/images/submissions/b9d5547b-773c-46c8-841a-0846ff7f09ab.thumb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4" y="550186"/>
            <a:ext cx="428599" cy="4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119"/>
          <p:cNvSpPr/>
          <p:nvPr/>
        </p:nvSpPr>
        <p:spPr>
          <a:xfrm>
            <a:off x="2360571" y="108495"/>
            <a:ext cx="2133914" cy="191203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TextBox 120"/>
          <p:cNvSpPr txBox="1"/>
          <p:nvPr/>
        </p:nvSpPr>
        <p:spPr>
          <a:xfrm>
            <a:off x="2333871" y="107022"/>
            <a:ext cx="21800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Statistical models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2460787" y="576577"/>
            <a:ext cx="1909644" cy="13466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7" name="Oval 166"/>
          <p:cNvSpPr/>
          <p:nvPr/>
        </p:nvSpPr>
        <p:spPr>
          <a:xfrm>
            <a:off x="2522903" y="720420"/>
            <a:ext cx="908385" cy="703865"/>
          </a:xfrm>
          <a:prstGeom prst="ellipse">
            <a:avLst/>
          </a:prstGeom>
          <a:solidFill>
            <a:srgbClr val="228099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8" name="Oval 167"/>
          <p:cNvSpPr/>
          <p:nvPr/>
        </p:nvSpPr>
        <p:spPr>
          <a:xfrm>
            <a:off x="3774171" y="678864"/>
            <a:ext cx="501192" cy="552122"/>
          </a:xfrm>
          <a:prstGeom prst="ellipse">
            <a:avLst/>
          </a:prstGeom>
          <a:solidFill>
            <a:srgbClr val="6F8E3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9" name="Flowchart: Manual Operation 242"/>
          <p:cNvSpPr/>
          <p:nvPr/>
        </p:nvSpPr>
        <p:spPr>
          <a:xfrm rot="10800000">
            <a:off x="2600904" y="720418"/>
            <a:ext cx="1095262" cy="11114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4066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401"/>
              <a:gd name="connsiteX1" fmla="*/ 10000 w 10000"/>
              <a:gd name="connsiteY1" fmla="*/ 0 h 10401"/>
              <a:gd name="connsiteX2" fmla="*/ 5771 w 10000"/>
              <a:gd name="connsiteY2" fmla="*/ 10401 h 10401"/>
              <a:gd name="connsiteX3" fmla="*/ 4066 w 10000"/>
              <a:gd name="connsiteY3" fmla="*/ 10000 h 10401"/>
              <a:gd name="connsiteX4" fmla="*/ 0 w 10000"/>
              <a:gd name="connsiteY4" fmla="*/ 0 h 1040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  <a:gd name="connsiteX0" fmla="*/ 0 w 10000"/>
              <a:gd name="connsiteY0" fmla="*/ 0 h 10561"/>
              <a:gd name="connsiteX1" fmla="*/ 10000 w 10000"/>
              <a:gd name="connsiteY1" fmla="*/ 0 h 10561"/>
              <a:gd name="connsiteX2" fmla="*/ 5771 w 10000"/>
              <a:gd name="connsiteY2" fmla="*/ 10401 h 10561"/>
              <a:gd name="connsiteX3" fmla="*/ 4066 w 10000"/>
              <a:gd name="connsiteY3" fmla="*/ 10561 h 10561"/>
              <a:gd name="connsiteX4" fmla="*/ 0 w 10000"/>
              <a:gd name="connsiteY4" fmla="*/ 0 h 1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561">
                <a:moveTo>
                  <a:pt x="0" y="0"/>
                </a:moveTo>
                <a:lnTo>
                  <a:pt x="10000" y="0"/>
                </a:lnTo>
                <a:cubicBezTo>
                  <a:pt x="8590" y="3467"/>
                  <a:pt x="6121" y="1726"/>
                  <a:pt x="5771" y="10401"/>
                </a:cubicBezTo>
                <a:lnTo>
                  <a:pt x="4066" y="10561"/>
                </a:lnTo>
                <a:cubicBezTo>
                  <a:pt x="3989" y="1593"/>
                  <a:pt x="1355" y="3520"/>
                  <a:pt x="0" y="0"/>
                </a:cubicBezTo>
                <a:close/>
              </a:path>
            </a:pathLst>
          </a:custGeom>
          <a:solidFill>
            <a:srgbClr val="C3651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7" name="TextBox 246"/>
          <p:cNvSpPr txBox="1"/>
          <p:nvPr/>
        </p:nvSpPr>
        <p:spPr>
          <a:xfrm>
            <a:off x="4152258" y="3700255"/>
            <a:ext cx="1926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Objectives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6118489" y="3700255"/>
            <a:ext cx="2067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Constraints</a:t>
            </a:r>
          </a:p>
        </p:txBody>
      </p:sp>
      <p:cxnSp>
        <p:nvCxnSpPr>
          <p:cNvPr id="249" name="Straight Arrow Connector 248"/>
          <p:cNvCxnSpPr>
            <a:stCxn id="261" idx="3"/>
            <a:endCxn id="265" idx="1"/>
          </p:cNvCxnSpPr>
          <p:nvPr/>
        </p:nvCxnSpPr>
        <p:spPr>
          <a:xfrm>
            <a:off x="1608263" y="2697257"/>
            <a:ext cx="7715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65" idx="3"/>
            <a:endCxn id="258" idx="1"/>
          </p:cNvCxnSpPr>
          <p:nvPr/>
        </p:nvCxnSpPr>
        <p:spPr>
          <a:xfrm>
            <a:off x="4545406" y="2697257"/>
            <a:ext cx="8028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58" idx="3"/>
            <a:endCxn id="255" idx="1"/>
          </p:cNvCxnSpPr>
          <p:nvPr/>
        </p:nvCxnSpPr>
        <p:spPr>
          <a:xfrm>
            <a:off x="6252686" y="2697257"/>
            <a:ext cx="8782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7130965" y="2404869"/>
            <a:ext cx="172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Outcome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5290759" y="2404869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u="sng" dirty="0">
                <a:solidFill>
                  <a:srgbClr val="FFFF00"/>
                </a:solidFill>
              </a:rPr>
              <a:t>Plan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646910" y="2404869"/>
            <a:ext cx="961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Data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2379813" y="2404869"/>
            <a:ext cx="2165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Information</a:t>
            </a:r>
          </a:p>
        </p:txBody>
      </p:sp>
      <p:cxnSp>
        <p:nvCxnSpPr>
          <p:cNvPr id="271" name="Elbow Connector 270"/>
          <p:cNvCxnSpPr/>
          <p:nvPr/>
        </p:nvCxnSpPr>
        <p:spPr>
          <a:xfrm rot="5400000" flipH="1" flipV="1">
            <a:off x="4650602" y="3160570"/>
            <a:ext cx="710610" cy="368760"/>
          </a:xfrm>
          <a:prstGeom prst="bentConnector3">
            <a:avLst>
              <a:gd name="adj1" fmla="val 63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Elbow Connector 271"/>
          <p:cNvCxnSpPr/>
          <p:nvPr/>
        </p:nvCxnSpPr>
        <p:spPr>
          <a:xfrm rot="16200000" flipV="1">
            <a:off x="6226485" y="3056292"/>
            <a:ext cx="766556" cy="633259"/>
          </a:xfrm>
          <a:prstGeom prst="bentConnector3">
            <a:avLst>
              <a:gd name="adj1" fmla="val 726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07905" y="667958"/>
            <a:ext cx="1659962" cy="1163929"/>
            <a:chOff x="4907905" y="667958"/>
            <a:chExt cx="1659962" cy="1163929"/>
          </a:xfrm>
        </p:grpSpPr>
        <p:sp>
          <p:nvSpPr>
            <p:cNvPr id="87" name="Rectangle 86"/>
            <p:cNvSpPr/>
            <p:nvPr/>
          </p:nvSpPr>
          <p:spPr>
            <a:xfrm>
              <a:off x="4907906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395744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27501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83582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639663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151825" y="667958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71421" y="667958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07906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395744" y="909829"/>
              <a:ext cx="196446" cy="196446"/>
            </a:xfrm>
            <a:prstGeom prst="rect">
              <a:avLst/>
            </a:prstGeom>
            <a:pattFill prst="lgCheck">
              <a:fgClr>
                <a:srgbClr val="00B050"/>
              </a:fgClr>
              <a:bgClr>
                <a:schemeClr val="tx1">
                  <a:lumMod val="50000"/>
                </a:schemeClr>
              </a:bgClr>
            </a:patt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127501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883582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9663" y="909829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51825" y="909829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1421" y="909829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07906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95744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12750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883582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639663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151825" y="1151700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71421" y="1151700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907905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395744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12750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883582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639663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151825" y="1635441"/>
              <a:ext cx="196446" cy="19644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371421" y="163544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u="sng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490790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12750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5883582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5639663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5151825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6371421" y="1393571"/>
              <a:ext cx="196446" cy="1964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rgbClr val="00B050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5395744" y="1393571"/>
              <a:ext cx="196446" cy="1964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81" name="Freeform 80"/>
          <p:cNvSpPr/>
          <p:nvPr/>
        </p:nvSpPr>
        <p:spPr>
          <a:xfrm>
            <a:off x="7756047" y="853033"/>
            <a:ext cx="1000022" cy="118098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Freeform 81"/>
          <p:cNvSpPr/>
          <p:nvPr/>
        </p:nvSpPr>
        <p:spPr>
          <a:xfrm>
            <a:off x="7777942" y="678864"/>
            <a:ext cx="954440" cy="285681"/>
          </a:xfrm>
          <a:custGeom>
            <a:avLst/>
            <a:gdLst>
              <a:gd name="connsiteX0" fmla="*/ 0 w 3692324"/>
              <a:gd name="connsiteY0" fmla="*/ 1064871 h 1064871"/>
              <a:gd name="connsiteX1" fmla="*/ 1620456 w 3692324"/>
              <a:gd name="connsiteY1" fmla="*/ 729205 h 1064871"/>
              <a:gd name="connsiteX2" fmla="*/ 2384385 w 3692324"/>
              <a:gd name="connsiteY2" fmla="*/ 300942 h 1064871"/>
              <a:gd name="connsiteX3" fmla="*/ 3692324 w 3692324"/>
              <a:gd name="connsiteY3" fmla="*/ 0 h 1064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2324" h="1064871">
                <a:moveTo>
                  <a:pt x="0" y="1064871"/>
                </a:moveTo>
                <a:cubicBezTo>
                  <a:pt x="611529" y="960698"/>
                  <a:pt x="1223059" y="856526"/>
                  <a:pt x="1620456" y="729205"/>
                </a:cubicBezTo>
                <a:cubicBezTo>
                  <a:pt x="2017853" y="601884"/>
                  <a:pt x="2039074" y="422476"/>
                  <a:pt x="2384385" y="300942"/>
                </a:cubicBezTo>
                <a:cubicBezTo>
                  <a:pt x="2729696" y="179408"/>
                  <a:pt x="3211010" y="89704"/>
                  <a:pt x="3692324" y="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TextBox 111"/>
          <p:cNvSpPr txBox="1"/>
          <p:nvPr/>
        </p:nvSpPr>
        <p:spPr>
          <a:xfrm>
            <a:off x="7345544" y="2827454"/>
            <a:ext cx="1295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>
                <a:solidFill>
                  <a:srgbClr val="B3FFD0"/>
                </a:solidFill>
              </a:rPr>
              <a:t>outcome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74937" y="107022"/>
            <a:ext cx="17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Priority areas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237732" y="2842694"/>
            <a:ext cx="1031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solidFill>
                  <a:srgbClr val="B3FFD0"/>
                </a:solidFill>
              </a:rPr>
              <a:t>Better </a:t>
            </a:r>
          </a:p>
          <a:p>
            <a:pPr algn="ctr"/>
            <a:r>
              <a:rPr lang="en-AU" sz="2400" dirty="0" smtClean="0">
                <a:solidFill>
                  <a:srgbClr val="B3FFD0"/>
                </a:solidFill>
              </a:rPr>
              <a:t>plan</a:t>
            </a:r>
            <a:endParaRPr lang="en-AU" sz="2400" dirty="0">
              <a:solidFill>
                <a:srgbClr val="B3FFD0"/>
              </a:solidFill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>
            <a:off x="7773008" y="517057"/>
            <a:ext cx="0" cy="907229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82164" y="92154"/>
            <a:ext cx="16908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200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949777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84" y="72843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/>
              <a:t>Reserve selection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9262" y="910429"/>
            <a:ext cx="303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Planning units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155780" y="1206104"/>
            <a:ext cx="4426168" cy="3535846"/>
            <a:chOff x="4209306" y="1245600"/>
            <a:chExt cx="4380294" cy="3499200"/>
          </a:xfrm>
        </p:grpSpPr>
        <p:sp>
          <p:nvSpPr>
            <p:cNvPr id="47" name="Rectangle 46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6257784" y="3791251"/>
              <a:ext cx="785385" cy="65972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6595012" y="2995200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625944" y="3780880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046843" y="2402034"/>
              <a:ext cx="1222464" cy="10268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>
            <a:off x="3251536" y="1281401"/>
            <a:ext cx="1651976" cy="66878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88069" y="1692279"/>
            <a:ext cx="3220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Discrete places for conservation management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planning unit is managed separately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Commonly include land parcels, islands, spatial grid cells</a:t>
            </a:r>
          </a:p>
        </p:txBody>
      </p:sp>
    </p:spTree>
    <p:extLst>
      <p:ext uri="{BB962C8B-B14F-4D97-AF65-F5344CB8AC3E}">
        <p14:creationId xmlns:p14="http://schemas.microsoft.com/office/powerpoint/2010/main" val="4007383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84" y="72843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/>
              <a:t>Reserve selection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155780" y="1206104"/>
            <a:ext cx="4426168" cy="3535846"/>
            <a:chOff x="4209306" y="1245600"/>
            <a:chExt cx="4380294" cy="3499200"/>
          </a:xfrm>
        </p:grpSpPr>
        <p:sp>
          <p:nvSpPr>
            <p:cNvPr id="15" name="Rectangle 14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22" name="Oval 21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45" name="TextBox 44"/>
          <p:cNvSpPr txBox="1"/>
          <p:nvPr/>
        </p:nvSpPr>
        <p:spPr>
          <a:xfrm>
            <a:off x="544505" y="906165"/>
            <a:ext cx="303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Features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88069" y="1692279"/>
            <a:ext cx="3220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Stuff that we care about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feature is relatively independent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Commonly include species, ecosystem types, ecosystem services (e.g.,  water provisioning, carbon sequestration)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434688" y="1281401"/>
            <a:ext cx="2567400" cy="47740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397121" y="1442565"/>
            <a:ext cx="2283359" cy="66513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034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584" y="72843"/>
            <a:ext cx="8229600" cy="857250"/>
          </a:xfrm>
        </p:spPr>
        <p:txBody>
          <a:bodyPr>
            <a:normAutofit/>
          </a:bodyPr>
          <a:lstStyle/>
          <a:p>
            <a:r>
              <a:rPr lang="en-AU" b="1" dirty="0"/>
              <a:t>Reserve selection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155780" y="1206104"/>
            <a:ext cx="4426168" cy="3535846"/>
            <a:chOff x="4209306" y="1245600"/>
            <a:chExt cx="4380294" cy="3499200"/>
          </a:xfrm>
        </p:grpSpPr>
        <p:sp>
          <p:nvSpPr>
            <p:cNvPr id="46" name="Rectangle 45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162077" y="1522519"/>
              <a:ext cx="1204677" cy="1011929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4149" y="1588402"/>
              <a:ext cx="470109" cy="470109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046" y="1844422"/>
              <a:ext cx="512315" cy="512315"/>
            </a:xfrm>
            <a:prstGeom prst="rect">
              <a:avLst/>
            </a:prstGeom>
          </p:spPr>
        </p:pic>
        <p:grpSp>
          <p:nvGrpSpPr>
            <p:cNvPr id="50" name="Group 4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sp>
          <p:nvSpPr>
            <p:cNvPr id="51" name="Oval 50"/>
            <p:cNvSpPr/>
            <p:nvPr/>
          </p:nvSpPr>
          <p:spPr>
            <a:xfrm>
              <a:off x="4426942" y="1508740"/>
              <a:ext cx="1037330" cy="871357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1870" y="1568024"/>
              <a:ext cx="449100" cy="44910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94864" y="1872216"/>
              <a:ext cx="419467" cy="419467"/>
            </a:xfrm>
            <a:prstGeom prst="rect">
              <a:avLst/>
            </a:prstGeom>
          </p:spPr>
        </p:pic>
        <p:sp>
          <p:nvSpPr>
            <p:cNvPr id="54" name="Oval 53"/>
            <p:cNvSpPr/>
            <p:nvPr/>
          </p:nvSpPr>
          <p:spPr>
            <a:xfrm>
              <a:off x="4708749" y="3653556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943" y="3815175"/>
              <a:ext cx="685350" cy="685350"/>
            </a:xfrm>
            <a:prstGeom prst="rect">
              <a:avLst/>
            </a:prstGeom>
          </p:spPr>
        </p:pic>
        <p:grpSp>
          <p:nvGrpSpPr>
            <p:cNvPr id="56" name="Group 55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57" name="Group 56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58" name="Group 57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59" name="Group 58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  <p:sp>
        <p:nvSpPr>
          <p:cNvPr id="74" name="TextBox 73"/>
          <p:cNvSpPr txBox="1"/>
          <p:nvPr/>
        </p:nvSpPr>
        <p:spPr>
          <a:xfrm>
            <a:off x="464881" y="1195323"/>
            <a:ext cx="3465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Which planning units should we manage for conservation?</a:t>
            </a:r>
          </a:p>
        </p:txBody>
      </p:sp>
    </p:spTree>
    <p:extLst>
      <p:ext uri="{BB962C8B-B14F-4D97-AF65-F5344CB8AC3E}">
        <p14:creationId xmlns:p14="http://schemas.microsoft.com/office/powerpoint/2010/main" val="3609182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8829</TotalTime>
  <Words>2475</Words>
  <Application>Microsoft Office PowerPoint</Application>
  <PresentationFormat>On-screen Show (16:9)</PresentationFormat>
  <Paragraphs>1156</Paragraphs>
  <Slides>53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Courier New</vt:lpstr>
      <vt:lpstr>Office Theme</vt:lpstr>
      <vt:lpstr>prioritizr Systematic conservation planning in R R</vt:lpstr>
      <vt:lpstr>PowerPoint Presentation</vt:lpstr>
      <vt:lpstr>PowerPoint Presentation</vt:lpstr>
      <vt:lpstr>Protected areas</vt:lpstr>
      <vt:lpstr>PowerPoint Presentation</vt:lpstr>
      <vt:lpstr>PowerPoint Presentation</vt:lpstr>
      <vt:lpstr>Reserve selection</vt:lpstr>
      <vt:lpstr>Reserve selection</vt:lpstr>
      <vt:lpstr>Reserve selection</vt:lpstr>
      <vt:lpstr>CARE Principles</vt:lpstr>
      <vt:lpstr>CARE Principles</vt:lpstr>
      <vt:lpstr>CARE Principles</vt:lpstr>
      <vt:lpstr>CARE Principles</vt:lpstr>
      <vt:lpstr>CARE Principles</vt:lpstr>
      <vt:lpstr>Connectivity</vt:lpstr>
      <vt:lpstr>Connectivity</vt:lpstr>
      <vt:lpstr>Principle complementarity</vt:lpstr>
      <vt:lpstr>Reserve selection as optimization</vt:lpstr>
      <vt:lpstr>Minimum set formulation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Accounting for existing conservation areas</vt:lpstr>
      <vt:lpstr>PowerPoint Presentation</vt:lpstr>
      <vt:lpstr>Accounting for efficiency</vt:lpstr>
      <vt:lpstr>Accounting for efficiency</vt:lpstr>
      <vt:lpstr>Accounting for adequacy, comprehensiveness, and representativeness</vt:lpstr>
      <vt:lpstr>PowerPoint Presentation</vt:lpstr>
      <vt:lpstr>PowerPoint Presentation</vt:lpstr>
      <vt:lpstr>Representation targets</vt:lpstr>
      <vt:lpstr>Representation targets</vt:lpstr>
      <vt:lpstr>PowerPoint Presentation</vt:lpstr>
      <vt:lpstr>PowerPoint Presentation</vt:lpstr>
      <vt:lpstr>Accounting for connectivity</vt:lpstr>
      <vt:lpstr>What if connectivity = 1/distance?</vt:lpstr>
      <vt:lpstr>PowerPoint Presentation</vt:lpstr>
      <vt:lpstr>Accounting for connectivity</vt:lpstr>
      <vt:lpstr>Other stuff too!</vt:lpstr>
      <vt:lpstr>What you will do today</vt:lpstr>
      <vt:lpstr>Getting help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creator>Jeff Hanson Local Admin</dc:creator>
  <cp:lastModifiedBy>Jeffrey Hanson</cp:lastModifiedBy>
  <cp:revision>1133</cp:revision>
  <dcterms:created xsi:type="dcterms:W3CDTF">2006-08-16T00:00:00Z</dcterms:created>
  <dcterms:modified xsi:type="dcterms:W3CDTF">2023-05-23T14:49:04Z</dcterms:modified>
</cp:coreProperties>
</file>